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notesMasterIdLst>
    <p:notesMasterId r:id="rId30"/>
  </p:notesMasterIdLst>
  <p:sldIdLst>
    <p:sldId id="457" r:id="rId2"/>
    <p:sldId id="504" r:id="rId3"/>
    <p:sldId id="491" r:id="rId4"/>
    <p:sldId id="492" r:id="rId5"/>
    <p:sldId id="441" r:id="rId6"/>
    <p:sldId id="505" r:id="rId7"/>
    <p:sldId id="506" r:id="rId8"/>
    <p:sldId id="490" r:id="rId9"/>
    <p:sldId id="508" r:id="rId10"/>
    <p:sldId id="513" r:id="rId11"/>
    <p:sldId id="514" r:id="rId12"/>
    <p:sldId id="519" r:id="rId13"/>
    <p:sldId id="520" r:id="rId14"/>
    <p:sldId id="402" r:id="rId15"/>
    <p:sldId id="479" r:id="rId16"/>
    <p:sldId id="480" r:id="rId17"/>
    <p:sldId id="517" r:id="rId18"/>
    <p:sldId id="516" r:id="rId19"/>
    <p:sldId id="518" r:id="rId20"/>
    <p:sldId id="455" r:id="rId21"/>
    <p:sldId id="503" r:id="rId22"/>
    <p:sldId id="413" r:id="rId23"/>
    <p:sldId id="407" r:id="rId24"/>
    <p:sldId id="463" r:id="rId25"/>
    <p:sldId id="481" r:id="rId26"/>
    <p:sldId id="497" r:id="rId27"/>
    <p:sldId id="498" r:id="rId28"/>
    <p:sldId id="464" r:id="rId29"/>
  </p:sldIdLst>
  <p:sldSz cx="14400213" cy="7199313"/>
  <p:notesSz cx="9144000" cy="6858000"/>
  <p:defaultTextStyle>
    <a:defPPr>
      <a:defRPr lang="en-US"/>
    </a:defPPr>
    <a:lvl1pPr marL="0" algn="l" defTabSz="1209568" rtl="0" eaLnBrk="1" latinLnBrk="0" hangingPunct="1">
      <a:defRPr sz="2381" kern="1200">
        <a:solidFill>
          <a:schemeClr val="tx1"/>
        </a:solidFill>
        <a:latin typeface="+mn-lt"/>
        <a:ea typeface="+mn-ea"/>
        <a:cs typeface="+mn-cs"/>
      </a:defRPr>
    </a:lvl1pPr>
    <a:lvl2pPr marL="604784" algn="l" defTabSz="1209568" rtl="0" eaLnBrk="1" latinLnBrk="0" hangingPunct="1">
      <a:defRPr sz="2381" kern="1200">
        <a:solidFill>
          <a:schemeClr val="tx1"/>
        </a:solidFill>
        <a:latin typeface="+mn-lt"/>
        <a:ea typeface="+mn-ea"/>
        <a:cs typeface="+mn-cs"/>
      </a:defRPr>
    </a:lvl2pPr>
    <a:lvl3pPr marL="1209568" algn="l" defTabSz="1209568" rtl="0" eaLnBrk="1" latinLnBrk="0" hangingPunct="1">
      <a:defRPr sz="2381" kern="1200">
        <a:solidFill>
          <a:schemeClr val="tx1"/>
        </a:solidFill>
        <a:latin typeface="+mn-lt"/>
        <a:ea typeface="+mn-ea"/>
        <a:cs typeface="+mn-cs"/>
      </a:defRPr>
    </a:lvl3pPr>
    <a:lvl4pPr marL="1814352" algn="l" defTabSz="1209568" rtl="0" eaLnBrk="1" latinLnBrk="0" hangingPunct="1">
      <a:defRPr sz="2381" kern="1200">
        <a:solidFill>
          <a:schemeClr val="tx1"/>
        </a:solidFill>
        <a:latin typeface="+mn-lt"/>
        <a:ea typeface="+mn-ea"/>
        <a:cs typeface="+mn-cs"/>
      </a:defRPr>
    </a:lvl4pPr>
    <a:lvl5pPr marL="2419137" algn="l" defTabSz="1209568" rtl="0" eaLnBrk="1" latinLnBrk="0" hangingPunct="1">
      <a:defRPr sz="2381" kern="1200">
        <a:solidFill>
          <a:schemeClr val="tx1"/>
        </a:solidFill>
        <a:latin typeface="+mn-lt"/>
        <a:ea typeface="+mn-ea"/>
        <a:cs typeface="+mn-cs"/>
      </a:defRPr>
    </a:lvl5pPr>
    <a:lvl6pPr marL="3023921" algn="l" defTabSz="1209568" rtl="0" eaLnBrk="1" latinLnBrk="0" hangingPunct="1">
      <a:defRPr sz="2381" kern="1200">
        <a:solidFill>
          <a:schemeClr val="tx1"/>
        </a:solidFill>
        <a:latin typeface="+mn-lt"/>
        <a:ea typeface="+mn-ea"/>
        <a:cs typeface="+mn-cs"/>
      </a:defRPr>
    </a:lvl6pPr>
    <a:lvl7pPr marL="3628705" algn="l" defTabSz="1209568" rtl="0" eaLnBrk="1" latinLnBrk="0" hangingPunct="1">
      <a:defRPr sz="2381" kern="1200">
        <a:solidFill>
          <a:schemeClr val="tx1"/>
        </a:solidFill>
        <a:latin typeface="+mn-lt"/>
        <a:ea typeface="+mn-ea"/>
        <a:cs typeface="+mn-cs"/>
      </a:defRPr>
    </a:lvl7pPr>
    <a:lvl8pPr marL="4233489" algn="l" defTabSz="1209568" rtl="0" eaLnBrk="1" latinLnBrk="0" hangingPunct="1">
      <a:defRPr sz="2381" kern="1200">
        <a:solidFill>
          <a:schemeClr val="tx1"/>
        </a:solidFill>
        <a:latin typeface="+mn-lt"/>
        <a:ea typeface="+mn-ea"/>
        <a:cs typeface="+mn-cs"/>
      </a:defRPr>
    </a:lvl8pPr>
    <a:lvl9pPr marL="4838273" algn="l" defTabSz="1209568" rtl="0" eaLnBrk="1" latinLnBrk="0" hangingPunct="1">
      <a:defRPr sz="238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68" userDrawn="1">
          <p15:clr>
            <a:srgbClr val="A4A3A4"/>
          </p15:clr>
        </p15:guide>
        <p15:guide id="2" pos="45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01CB6"/>
    <a:srgbClr val="1B135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5253" autoAdjust="0"/>
  </p:normalViewPr>
  <p:slideViewPr>
    <p:cSldViewPr snapToGrid="0" showGuides="1">
      <p:cViewPr varScale="1">
        <p:scale>
          <a:sx n="77" d="100"/>
          <a:sy n="77" d="100"/>
        </p:scale>
        <p:origin x="-274" y="-77"/>
      </p:cViewPr>
      <p:guideLst>
        <p:guide orient="horz" pos="2268"/>
        <p:guide pos="45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Users\hp\Downloads\Enrolment_All_Years_Mayuri%20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1" i="0" u="none" strike="noStrike" kern="1200" cap="none" spc="0" normalizeH="0" baseline="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pPr>
            <a:r>
              <a:rPr lang="en-US" sz="3200" b="1" u="none" baseline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C00000"/>
                </a:solidFill>
                <a:effectLst/>
                <a:latin typeface="+mn-lt"/>
              </a:rPr>
              <a:t>APPROVED INTAKE, STUDENTS ADMITTED,</a:t>
            </a:r>
          </a:p>
          <a:p>
            <a:pPr>
              <a:defRPr sz="3600" b="1" i="0" u="none" strike="noStrike" kern="1200" cap="none" spc="0" normalizeH="0" baseline="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pPr>
            <a:r>
              <a:rPr lang="en-US" sz="3200" b="1" u="none" baseline="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C00000"/>
                </a:solidFill>
                <a:effectLst/>
                <a:latin typeface="+mn-lt"/>
              </a:rPr>
              <a:t>STUDENTS PASSED &amp;  STUDENTS CAMPUS PLACEMENT</a:t>
            </a:r>
          </a:p>
        </c:rich>
      </c:tx>
      <c:layout>
        <c:manualLayout>
          <c:xMode val="edge"/>
          <c:yMode val="edge"/>
          <c:x val="0.16703125000000002"/>
          <c:y val="1.310952549961741E-2"/>
        </c:manualLayout>
      </c:layout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9.5879814761374721E-2"/>
          <c:y val="0.21537918871252207"/>
          <c:w val="0.88492297755974236"/>
          <c:h val="0.55866516685414325"/>
        </c:manualLayout>
      </c:layout>
      <c:barChart>
        <c:barDir val="col"/>
        <c:grouping val="clustered"/>
        <c:ser>
          <c:idx val="0"/>
          <c:order val="0"/>
          <c:tx>
            <c:strRef>
              <c:f>Sheet3!$B$3</c:f>
              <c:strCache>
                <c:ptCount val="1"/>
                <c:pt idx="0">
                  <c:v>APPROVED INTAKE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Sheet3!$C$2:$H$2</c:f>
              <c:strCache>
                <c:ptCount val="6"/>
                <c:pt idx="0">
                  <c:v>2012-13</c:v>
                </c:pt>
                <c:pt idx="1">
                  <c:v>2013-14</c:v>
                </c:pt>
                <c:pt idx="2">
                  <c:v>2014-15</c:v>
                </c:pt>
                <c:pt idx="3">
                  <c:v>2015-16</c:v>
                </c:pt>
                <c:pt idx="4">
                  <c:v>2016-17</c:v>
                </c:pt>
                <c:pt idx="5">
                  <c:v>2017-18</c:v>
                </c:pt>
              </c:strCache>
            </c:strRef>
          </c:cat>
          <c:val>
            <c:numRef>
              <c:f>Sheet3!$C$3:$H$3</c:f>
              <c:numCache>
                <c:formatCode>General</c:formatCode>
                <c:ptCount val="6"/>
                <c:pt idx="0">
                  <c:v>34.6</c:v>
                </c:pt>
                <c:pt idx="1">
                  <c:v>37.200000000000003</c:v>
                </c:pt>
                <c:pt idx="2">
                  <c:v>39.6</c:v>
                </c:pt>
                <c:pt idx="3">
                  <c:v>38.4</c:v>
                </c:pt>
                <c:pt idx="4">
                  <c:v>37.4</c:v>
                </c:pt>
                <c:pt idx="5">
                  <c:v>35.5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2AF-4308-AE88-36BD5416E25F}"/>
            </c:ext>
          </c:extLst>
        </c:ser>
        <c:ser>
          <c:idx val="1"/>
          <c:order val="1"/>
          <c:tx>
            <c:strRef>
              <c:f>Sheet3!$B$4</c:f>
              <c:strCache>
                <c:ptCount val="1"/>
                <c:pt idx="0">
                  <c:v>STUDENTS ADMITTED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Sheet3!$C$2:$H$2</c:f>
              <c:strCache>
                <c:ptCount val="6"/>
                <c:pt idx="0">
                  <c:v>2012-13</c:v>
                </c:pt>
                <c:pt idx="1">
                  <c:v>2013-14</c:v>
                </c:pt>
                <c:pt idx="2">
                  <c:v>2014-15</c:v>
                </c:pt>
                <c:pt idx="3">
                  <c:v>2015-16</c:v>
                </c:pt>
                <c:pt idx="4">
                  <c:v>2016-17</c:v>
                </c:pt>
                <c:pt idx="5">
                  <c:v>2017-18</c:v>
                </c:pt>
              </c:strCache>
            </c:strRef>
          </c:cat>
          <c:val>
            <c:numRef>
              <c:f>Sheet3!$C$4:$H$4</c:f>
              <c:numCache>
                <c:formatCode>General</c:formatCode>
                <c:ptCount val="6"/>
                <c:pt idx="0">
                  <c:v>21.6</c:v>
                </c:pt>
                <c:pt idx="1">
                  <c:v>21.9</c:v>
                </c:pt>
                <c:pt idx="2">
                  <c:v>21.4</c:v>
                </c:pt>
                <c:pt idx="3">
                  <c:v>20.8</c:v>
                </c:pt>
                <c:pt idx="4">
                  <c:v>19.3</c:v>
                </c:pt>
                <c:pt idx="5">
                  <c:v>18.899999999999999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2AF-4308-AE88-36BD5416E25F}"/>
            </c:ext>
          </c:extLst>
        </c:ser>
        <c:ser>
          <c:idx val="2"/>
          <c:order val="2"/>
          <c:tx>
            <c:strRef>
              <c:f>Sheet3!$B$5</c:f>
              <c:strCache>
                <c:ptCount val="1"/>
                <c:pt idx="0">
                  <c:v>STUDENTS PASSED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Sheet3!$C$2:$H$2</c:f>
              <c:strCache>
                <c:ptCount val="6"/>
                <c:pt idx="0">
                  <c:v>2012-13</c:v>
                </c:pt>
                <c:pt idx="1">
                  <c:v>2013-14</c:v>
                </c:pt>
                <c:pt idx="2">
                  <c:v>2014-15</c:v>
                </c:pt>
                <c:pt idx="3">
                  <c:v>2015-16</c:v>
                </c:pt>
                <c:pt idx="4">
                  <c:v>2016-17</c:v>
                </c:pt>
                <c:pt idx="5">
                  <c:v>2017-18</c:v>
                </c:pt>
              </c:strCache>
            </c:strRef>
          </c:cat>
          <c:val>
            <c:numRef>
              <c:f>Sheet3!$C$5:$H$5</c:f>
              <c:numCache>
                <c:formatCode>General</c:formatCode>
                <c:ptCount val="6"/>
                <c:pt idx="0">
                  <c:v>13.8</c:v>
                </c:pt>
                <c:pt idx="1">
                  <c:v>14.9</c:v>
                </c:pt>
                <c:pt idx="2">
                  <c:v>15.8</c:v>
                </c:pt>
                <c:pt idx="3">
                  <c:v>16.2</c:v>
                </c:pt>
                <c:pt idx="4">
                  <c:v>13.7</c:v>
                </c:pt>
                <c:pt idx="5">
                  <c:v>13.4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2AF-4308-AE88-36BD5416E25F}"/>
            </c:ext>
          </c:extLst>
        </c:ser>
        <c:ser>
          <c:idx val="3"/>
          <c:order val="3"/>
          <c:tx>
            <c:strRef>
              <c:f>Sheet3!$B$6</c:f>
              <c:strCache>
                <c:ptCount val="1"/>
                <c:pt idx="0">
                  <c:v>STUDENTS CAMPUS PLACEMENT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dLbls>
            <c:dLbl>
              <c:idx val="3"/>
              <c:layout/>
              <c:tx>
                <c:rich>
                  <a:bodyPr/>
                  <a:lstStyle/>
                  <a:p>
                    <a:fld id="{4465C801-C973-4154-A721-EFE4A347DDFF}" type="VALUE">
                      <a:rPr lang="en-US"/>
                      <a:pPr/>
                      <a:t>[VALUE]</a:t>
                    </a:fld>
                    <a:r>
                      <a:rPr lang="en-US"/>
                      <a:t>.0</a:t>
                    </a:r>
                  </a:p>
                </c:rich>
              </c:tx>
              <c:dLblPos val="outEnd"/>
              <c:showVal val="1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2AF-4308-AE88-36BD5416E2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Sheet3!$C$2:$H$2</c:f>
              <c:strCache>
                <c:ptCount val="6"/>
                <c:pt idx="0">
                  <c:v>2012-13</c:v>
                </c:pt>
                <c:pt idx="1">
                  <c:v>2013-14</c:v>
                </c:pt>
                <c:pt idx="2">
                  <c:v>2014-15</c:v>
                </c:pt>
                <c:pt idx="3">
                  <c:v>2015-16</c:v>
                </c:pt>
                <c:pt idx="4">
                  <c:v>2016-17</c:v>
                </c:pt>
                <c:pt idx="5">
                  <c:v>2017-18</c:v>
                </c:pt>
              </c:strCache>
            </c:strRef>
          </c:cat>
          <c:val>
            <c:numRef>
              <c:f>Sheet3!$C$6:$H$6</c:f>
              <c:numCache>
                <c:formatCode>General</c:formatCode>
                <c:ptCount val="6"/>
                <c:pt idx="0">
                  <c:v>5.6</c:v>
                </c:pt>
                <c:pt idx="1">
                  <c:v>6.1</c:v>
                </c:pt>
                <c:pt idx="2">
                  <c:v>6.7</c:v>
                </c:pt>
                <c:pt idx="3">
                  <c:v>7</c:v>
                </c:pt>
                <c:pt idx="4">
                  <c:v>6.4</c:v>
                </c:pt>
                <c:pt idx="5">
                  <c:v>6.5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2AF-4308-AE88-36BD5416E25F}"/>
            </c:ext>
          </c:extLst>
        </c:ser>
        <c:dLbls>
          <c:showVal val="1"/>
        </c:dLbls>
        <c:gapWidth val="267"/>
        <c:overlap val="-43"/>
        <c:axId val="65882752"/>
        <c:axId val="65897216"/>
      </c:barChart>
      <c:catAx>
        <c:axId val="65882752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u="none" dirty="0">
                    <a:solidFill>
                      <a:schemeClr val="tx1"/>
                    </a:solidFill>
                  </a:rPr>
                  <a:t>ACADEMIC YEAR</a:t>
                </a:r>
              </a:p>
            </c:rich>
          </c:tx>
          <c:layout>
            <c:manualLayout>
              <c:xMode val="edge"/>
              <c:yMode val="edge"/>
              <c:x val="0.43949237204724423"/>
              <c:y val="0.84293000874890633"/>
            </c:manualLayout>
          </c:layout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897216"/>
        <c:crosses val="autoZero"/>
        <c:auto val="1"/>
        <c:lblAlgn val="ctr"/>
        <c:lblOffset val="100"/>
      </c:catAx>
      <c:valAx>
        <c:axId val="6589721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STUDENT DETAILS</a:t>
                </a:r>
              </a:p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(IN LAKHS)</a:t>
                </a:r>
              </a:p>
            </c:rich>
          </c:tx>
          <c:layout>
            <c:manualLayout>
              <c:xMode val="edge"/>
              <c:yMode val="edge"/>
              <c:x val="1.4272473753280843E-2"/>
              <c:y val="0.38063210848643914"/>
            </c:manualLayout>
          </c:layout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just"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88275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00000000000001E-2"/>
          <c:y val="0.91341630212890057"/>
          <c:w val="0.9"/>
          <c:h val="5.139851268591427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C271F4-0FF1-4F1C-B1E2-CF2183439D87}" type="datetimeFigureOut">
              <a:rPr lang="en-IN" smtClean="0"/>
              <a:pPr/>
              <a:t>22-10-2019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57425" y="857250"/>
            <a:ext cx="462915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6EFDA-FC45-4524-BE22-61FE1524C22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9957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09568" rtl="0" eaLnBrk="1" latinLnBrk="0" hangingPunct="1">
      <a:defRPr sz="1587" kern="1200">
        <a:solidFill>
          <a:schemeClr val="tx1"/>
        </a:solidFill>
        <a:latin typeface="+mn-lt"/>
        <a:ea typeface="+mn-ea"/>
        <a:cs typeface="+mn-cs"/>
      </a:defRPr>
    </a:lvl1pPr>
    <a:lvl2pPr marL="604784" algn="l" defTabSz="1209568" rtl="0" eaLnBrk="1" latinLnBrk="0" hangingPunct="1">
      <a:defRPr sz="1587" kern="1200">
        <a:solidFill>
          <a:schemeClr val="tx1"/>
        </a:solidFill>
        <a:latin typeface="+mn-lt"/>
        <a:ea typeface="+mn-ea"/>
        <a:cs typeface="+mn-cs"/>
      </a:defRPr>
    </a:lvl2pPr>
    <a:lvl3pPr marL="1209568" algn="l" defTabSz="1209568" rtl="0" eaLnBrk="1" latinLnBrk="0" hangingPunct="1">
      <a:defRPr sz="1587" kern="1200">
        <a:solidFill>
          <a:schemeClr val="tx1"/>
        </a:solidFill>
        <a:latin typeface="+mn-lt"/>
        <a:ea typeface="+mn-ea"/>
        <a:cs typeface="+mn-cs"/>
      </a:defRPr>
    </a:lvl3pPr>
    <a:lvl4pPr marL="1814352" algn="l" defTabSz="1209568" rtl="0" eaLnBrk="1" latinLnBrk="0" hangingPunct="1">
      <a:defRPr sz="1587" kern="1200">
        <a:solidFill>
          <a:schemeClr val="tx1"/>
        </a:solidFill>
        <a:latin typeface="+mn-lt"/>
        <a:ea typeface="+mn-ea"/>
        <a:cs typeface="+mn-cs"/>
      </a:defRPr>
    </a:lvl4pPr>
    <a:lvl5pPr marL="2419137" algn="l" defTabSz="1209568" rtl="0" eaLnBrk="1" latinLnBrk="0" hangingPunct="1">
      <a:defRPr sz="1587" kern="1200">
        <a:solidFill>
          <a:schemeClr val="tx1"/>
        </a:solidFill>
        <a:latin typeface="+mn-lt"/>
        <a:ea typeface="+mn-ea"/>
        <a:cs typeface="+mn-cs"/>
      </a:defRPr>
    </a:lvl5pPr>
    <a:lvl6pPr marL="3023921" algn="l" defTabSz="1209568" rtl="0" eaLnBrk="1" latinLnBrk="0" hangingPunct="1">
      <a:defRPr sz="1587" kern="1200">
        <a:solidFill>
          <a:schemeClr val="tx1"/>
        </a:solidFill>
        <a:latin typeface="+mn-lt"/>
        <a:ea typeface="+mn-ea"/>
        <a:cs typeface="+mn-cs"/>
      </a:defRPr>
    </a:lvl6pPr>
    <a:lvl7pPr marL="3628705" algn="l" defTabSz="1209568" rtl="0" eaLnBrk="1" latinLnBrk="0" hangingPunct="1">
      <a:defRPr sz="1587" kern="1200">
        <a:solidFill>
          <a:schemeClr val="tx1"/>
        </a:solidFill>
        <a:latin typeface="+mn-lt"/>
        <a:ea typeface="+mn-ea"/>
        <a:cs typeface="+mn-cs"/>
      </a:defRPr>
    </a:lvl7pPr>
    <a:lvl8pPr marL="4233489" algn="l" defTabSz="1209568" rtl="0" eaLnBrk="1" latinLnBrk="0" hangingPunct="1">
      <a:defRPr sz="1587" kern="1200">
        <a:solidFill>
          <a:schemeClr val="tx1"/>
        </a:solidFill>
        <a:latin typeface="+mn-lt"/>
        <a:ea typeface="+mn-ea"/>
        <a:cs typeface="+mn-cs"/>
      </a:defRPr>
    </a:lvl8pPr>
    <a:lvl9pPr marL="4838273" algn="l" defTabSz="1209568" rtl="0" eaLnBrk="1" latinLnBrk="0" hangingPunct="1">
      <a:defRPr sz="158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6EFDA-FC45-4524-BE22-61FE1524C228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31831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6EFDA-FC45-4524-BE22-61FE1524C228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37033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6EFDA-FC45-4524-BE22-61FE1524C228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47207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6EFDA-FC45-4524-BE22-61FE1524C228}" type="slidenum">
              <a:rPr lang="en-IN" smtClean="0"/>
              <a:pPr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87175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734C7-02E8-408D-A941-6DDDC632B0EA}" type="slidenum">
              <a:rPr lang="en-IN" smtClean="0"/>
              <a:pPr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84403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888"/>
            <a:ext cx="14400213" cy="7208201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0027" y="2524204"/>
            <a:ext cx="9173682" cy="1728236"/>
          </a:xfrm>
        </p:spPr>
        <p:txBody>
          <a:bodyPr anchor="b">
            <a:noAutofit/>
          </a:bodyPr>
          <a:lstStyle>
            <a:lvl1pPr algn="r">
              <a:defRPr sz="5669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0027" y="4252438"/>
            <a:ext cx="9173682" cy="1151490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79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9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9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9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9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9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9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9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36500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14" y="639939"/>
            <a:ext cx="10153695" cy="3572992"/>
          </a:xfrm>
        </p:spPr>
        <p:txBody>
          <a:bodyPr anchor="ctr">
            <a:normAutofit/>
          </a:bodyPr>
          <a:lstStyle>
            <a:lvl1pPr algn="l">
              <a:defRPr sz="461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014" y="4692885"/>
            <a:ext cx="10153695" cy="1649147"/>
          </a:xfrm>
        </p:spPr>
        <p:txBody>
          <a:bodyPr anchor="ctr">
            <a:normAutofit/>
          </a:bodyPr>
          <a:lstStyle>
            <a:lvl1pPr marL="0" indent="0" algn="l">
              <a:buNone/>
              <a:defRPr sz="189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79969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4A2F-FDC5-4296-9CA1-A96D6220C463}" type="datetimeFigureOut">
              <a:rPr lang="en-IN" smtClean="0"/>
              <a:pPr/>
              <a:t>22-10-2019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B3403-D533-4390-820E-6B837E17A4F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711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017" y="639939"/>
            <a:ext cx="9560142" cy="3173031"/>
          </a:xfrm>
        </p:spPr>
        <p:txBody>
          <a:bodyPr anchor="ctr">
            <a:normAutofit/>
          </a:bodyPr>
          <a:lstStyle>
            <a:lvl1pPr algn="l">
              <a:defRPr sz="461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13574" y="3812969"/>
            <a:ext cx="8533029" cy="39996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79969" indent="0">
              <a:buFontTx/>
              <a:buNone/>
              <a:defRPr/>
            </a:lvl2pPr>
            <a:lvl3pPr marL="959937" indent="0">
              <a:buFontTx/>
              <a:buNone/>
              <a:defRPr/>
            </a:lvl3pPr>
            <a:lvl4pPr marL="1439906" indent="0">
              <a:buFontTx/>
              <a:buNone/>
              <a:defRPr/>
            </a:lvl4pPr>
            <a:lvl5pPr marL="1919874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014" y="4692885"/>
            <a:ext cx="10153695" cy="1649147"/>
          </a:xfrm>
        </p:spPr>
        <p:txBody>
          <a:bodyPr anchor="ctr">
            <a:normAutofit/>
          </a:bodyPr>
          <a:lstStyle>
            <a:lvl1pPr marL="0" indent="0" algn="l">
              <a:buNone/>
              <a:defRPr sz="189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79969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4A2F-FDC5-4296-9CA1-A96D6220C463}" type="datetimeFigureOut">
              <a:rPr lang="en-IN" smtClean="0"/>
              <a:pPr/>
              <a:t>22-10-2019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B3403-D533-4390-820E-6B837E17A4F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640013" y="829714"/>
            <a:ext cx="720011" cy="613879"/>
          </a:xfrm>
          <a:prstGeom prst="rect">
            <a:avLst/>
          </a:prstGeom>
        </p:spPr>
        <p:txBody>
          <a:bodyPr vert="horz" lIns="95991" tIns="47995" rIns="95991" bIns="47995" rtlCol="0" anchor="ctr">
            <a:noAutofit/>
          </a:bodyPr>
          <a:lstStyle/>
          <a:p>
            <a:pPr lvl="0"/>
            <a:r>
              <a:rPr lang="en-US" sz="83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503711" y="3030216"/>
            <a:ext cx="720011" cy="613879"/>
          </a:xfrm>
          <a:prstGeom prst="rect">
            <a:avLst/>
          </a:prstGeom>
        </p:spPr>
        <p:txBody>
          <a:bodyPr vert="horz" lIns="95991" tIns="47995" rIns="95991" bIns="47995" rtlCol="0" anchor="ctr">
            <a:noAutofit/>
          </a:bodyPr>
          <a:lstStyle/>
          <a:p>
            <a:pPr lvl="0"/>
            <a:r>
              <a:rPr lang="en-US" sz="83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454591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14" y="2028141"/>
            <a:ext cx="10153695" cy="2724632"/>
          </a:xfrm>
        </p:spPr>
        <p:txBody>
          <a:bodyPr anchor="b">
            <a:normAutofit/>
          </a:bodyPr>
          <a:lstStyle>
            <a:lvl1pPr algn="l">
              <a:defRPr sz="461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014" y="4752773"/>
            <a:ext cx="10153695" cy="1589259"/>
          </a:xfrm>
        </p:spPr>
        <p:txBody>
          <a:bodyPr anchor="t">
            <a:normAutofit/>
          </a:bodyPr>
          <a:lstStyle>
            <a:lvl1pPr marL="0" indent="0" algn="l">
              <a:buNone/>
              <a:defRPr sz="189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79969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4A2F-FDC5-4296-9CA1-A96D6220C463}" type="datetimeFigureOut">
              <a:rPr lang="en-IN" smtClean="0"/>
              <a:pPr/>
              <a:t>22-10-2019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B3403-D533-4390-820E-6B837E17A4F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23149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017" y="639939"/>
            <a:ext cx="9560142" cy="3173031"/>
          </a:xfrm>
        </p:spPr>
        <p:txBody>
          <a:bodyPr anchor="ctr">
            <a:normAutofit/>
          </a:bodyPr>
          <a:lstStyle>
            <a:lvl1pPr algn="l">
              <a:defRPr sz="461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00011" y="4212932"/>
            <a:ext cx="10153696" cy="539841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5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79969" indent="0">
              <a:buFontTx/>
              <a:buNone/>
              <a:defRPr/>
            </a:lvl2pPr>
            <a:lvl3pPr marL="959937" indent="0">
              <a:buFontTx/>
              <a:buNone/>
              <a:defRPr/>
            </a:lvl3pPr>
            <a:lvl4pPr marL="1439906" indent="0">
              <a:buFontTx/>
              <a:buNone/>
              <a:defRPr/>
            </a:lvl4pPr>
            <a:lvl5pPr marL="1919874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014" y="4752773"/>
            <a:ext cx="10153695" cy="1589259"/>
          </a:xfrm>
        </p:spPr>
        <p:txBody>
          <a:bodyPr anchor="t">
            <a:normAutofit/>
          </a:bodyPr>
          <a:lstStyle>
            <a:lvl1pPr marL="0" indent="0" algn="l">
              <a:buNone/>
              <a:defRPr sz="189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79969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4A2F-FDC5-4296-9CA1-A96D6220C463}" type="datetimeFigureOut">
              <a:rPr lang="en-IN" smtClean="0"/>
              <a:pPr/>
              <a:t>22-10-2019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B3403-D533-4390-820E-6B837E17A4F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640013" y="829714"/>
            <a:ext cx="720011" cy="613879"/>
          </a:xfrm>
          <a:prstGeom prst="rect">
            <a:avLst/>
          </a:prstGeom>
        </p:spPr>
        <p:txBody>
          <a:bodyPr vert="horz" lIns="95991" tIns="47995" rIns="95991" bIns="47995" rtlCol="0" anchor="ctr">
            <a:noAutofit/>
          </a:bodyPr>
          <a:lstStyle/>
          <a:p>
            <a:pPr lvl="0"/>
            <a:r>
              <a:rPr lang="en-US" sz="83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503711" y="3030216"/>
            <a:ext cx="720011" cy="613879"/>
          </a:xfrm>
          <a:prstGeom prst="rect">
            <a:avLst/>
          </a:prstGeom>
        </p:spPr>
        <p:txBody>
          <a:bodyPr vert="horz" lIns="95991" tIns="47995" rIns="95991" bIns="47995" rtlCol="0" anchor="ctr">
            <a:noAutofit/>
          </a:bodyPr>
          <a:lstStyle/>
          <a:p>
            <a:pPr lvl="0"/>
            <a:r>
              <a:rPr lang="en-US" sz="839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671716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11" y="639939"/>
            <a:ext cx="10143697" cy="3173031"/>
          </a:xfrm>
        </p:spPr>
        <p:txBody>
          <a:bodyPr anchor="ctr">
            <a:normAutofit/>
          </a:bodyPr>
          <a:lstStyle>
            <a:lvl1pPr algn="l">
              <a:defRPr sz="461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00011" y="4212932"/>
            <a:ext cx="10153696" cy="539841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520">
                <a:solidFill>
                  <a:schemeClr val="accent1"/>
                </a:solidFill>
              </a:defRPr>
            </a:lvl1pPr>
            <a:lvl2pPr marL="479969" indent="0">
              <a:buFontTx/>
              <a:buNone/>
              <a:defRPr/>
            </a:lvl2pPr>
            <a:lvl3pPr marL="959937" indent="0">
              <a:buFontTx/>
              <a:buNone/>
              <a:defRPr/>
            </a:lvl3pPr>
            <a:lvl4pPr marL="1439906" indent="0">
              <a:buFontTx/>
              <a:buNone/>
              <a:defRPr/>
            </a:lvl4pPr>
            <a:lvl5pPr marL="1919874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014" y="4752773"/>
            <a:ext cx="10153695" cy="1589259"/>
          </a:xfrm>
        </p:spPr>
        <p:txBody>
          <a:bodyPr anchor="t">
            <a:normAutofit/>
          </a:bodyPr>
          <a:lstStyle>
            <a:lvl1pPr marL="0" indent="0" algn="l">
              <a:buNone/>
              <a:defRPr sz="189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79969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4A2F-FDC5-4296-9CA1-A96D6220C463}" type="datetimeFigureOut">
              <a:rPr lang="en-IN" smtClean="0"/>
              <a:pPr/>
              <a:t>22-10-2019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B3403-D533-4390-820E-6B837E17A4F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67672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61914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10777" y="639939"/>
            <a:ext cx="1541058" cy="5512808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014" y="639939"/>
            <a:ext cx="8338883" cy="55128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84768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1A4DA72-2CD9-4277-BDF1-C2C121C398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4400213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504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37291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14" y="2835286"/>
            <a:ext cx="10153695" cy="1917487"/>
          </a:xfrm>
        </p:spPr>
        <p:txBody>
          <a:bodyPr anchor="b"/>
          <a:lstStyle>
            <a:lvl1pPr algn="l">
              <a:defRPr sz="41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014" y="4752773"/>
            <a:ext cx="10153695" cy="903221"/>
          </a:xfrm>
        </p:spPr>
        <p:txBody>
          <a:bodyPr anchor="t"/>
          <a:lstStyle>
            <a:lvl1pPr marL="0" indent="0" algn="l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79969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56453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013" y="2268118"/>
            <a:ext cx="4941847" cy="40739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864" y="2268119"/>
            <a:ext cx="4941846" cy="40739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21346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8137" y="2268532"/>
            <a:ext cx="4943722" cy="604942"/>
          </a:xfrm>
        </p:spPr>
        <p:txBody>
          <a:bodyPr anchor="b">
            <a:noAutofit/>
          </a:bodyPr>
          <a:lstStyle>
            <a:lvl1pPr marL="0" indent="0">
              <a:buNone/>
              <a:defRPr sz="2520" b="0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8137" y="2873474"/>
            <a:ext cx="4943722" cy="346855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9990" y="2268532"/>
            <a:ext cx="4943716" cy="604942"/>
          </a:xfrm>
        </p:spPr>
        <p:txBody>
          <a:bodyPr anchor="b">
            <a:noAutofit/>
          </a:bodyPr>
          <a:lstStyle>
            <a:lvl1pPr marL="0" indent="0">
              <a:buNone/>
              <a:defRPr sz="2520" b="0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9992" y="2873474"/>
            <a:ext cx="4943715" cy="346855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06668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13" y="639939"/>
            <a:ext cx="10153695" cy="138653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9645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94167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13" y="1573188"/>
            <a:ext cx="4552659" cy="1342093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2675" y="540552"/>
            <a:ext cx="5331033" cy="580148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013" y="2915281"/>
            <a:ext cx="4552659" cy="2713073"/>
          </a:xfrm>
        </p:spPr>
        <p:txBody>
          <a:bodyPr>
            <a:normAutofit/>
          </a:bodyPr>
          <a:lstStyle>
            <a:lvl1pPr marL="0" indent="0">
              <a:buNone/>
              <a:defRPr sz="1470"/>
            </a:lvl1pPr>
            <a:lvl2pPr marL="479825" indent="0">
              <a:buNone/>
              <a:defRPr sz="1470"/>
            </a:lvl2pPr>
            <a:lvl3pPr marL="959649" indent="0">
              <a:buNone/>
              <a:defRPr sz="1260"/>
            </a:lvl3pPr>
            <a:lvl4pPr marL="1439474" indent="0">
              <a:buNone/>
              <a:defRPr sz="1050"/>
            </a:lvl4pPr>
            <a:lvl5pPr marL="1919298" indent="0">
              <a:buNone/>
              <a:defRPr sz="1050"/>
            </a:lvl5pPr>
            <a:lvl6pPr marL="2399123" indent="0">
              <a:buNone/>
              <a:defRPr sz="1050"/>
            </a:lvl6pPr>
            <a:lvl7pPr marL="2878947" indent="0">
              <a:buNone/>
              <a:defRPr sz="1050"/>
            </a:lvl7pPr>
            <a:lvl8pPr marL="3358772" indent="0">
              <a:buNone/>
              <a:defRPr sz="1050"/>
            </a:lvl8pPr>
            <a:lvl9pPr marL="3838597" indent="0">
              <a:buNone/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586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13" y="5039519"/>
            <a:ext cx="10153694" cy="594944"/>
          </a:xfrm>
        </p:spPr>
        <p:txBody>
          <a:bodyPr anchor="b">
            <a:normAutofit/>
          </a:bodyPr>
          <a:lstStyle>
            <a:lvl1pPr algn="l">
              <a:defRPr sz="252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0013" y="639939"/>
            <a:ext cx="10153695" cy="40371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479969" indent="0">
              <a:buNone/>
              <a:defRPr sz="1680"/>
            </a:lvl2pPr>
            <a:lvl3pPr marL="959937" indent="0">
              <a:buNone/>
              <a:defRPr sz="1680"/>
            </a:lvl3pPr>
            <a:lvl4pPr marL="1439906" indent="0">
              <a:buNone/>
              <a:defRPr sz="1680"/>
            </a:lvl4pPr>
            <a:lvl5pPr marL="1919874" indent="0">
              <a:buNone/>
              <a:defRPr sz="1680"/>
            </a:lvl5pPr>
            <a:lvl6pPr marL="2399843" indent="0">
              <a:buNone/>
              <a:defRPr sz="1680"/>
            </a:lvl6pPr>
            <a:lvl7pPr marL="2879811" indent="0">
              <a:buNone/>
              <a:defRPr sz="1680"/>
            </a:lvl7pPr>
            <a:lvl8pPr marL="3359780" indent="0">
              <a:buNone/>
              <a:defRPr sz="1680"/>
            </a:lvl8pPr>
            <a:lvl9pPr marL="3839748" indent="0">
              <a:buNone/>
              <a:defRPr sz="168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013" y="5634463"/>
            <a:ext cx="10153694" cy="707569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79969" indent="0">
              <a:buNone/>
              <a:defRPr sz="1260"/>
            </a:lvl2pPr>
            <a:lvl3pPr marL="959937" indent="0">
              <a:buNone/>
              <a:defRPr sz="1050"/>
            </a:lvl3pPr>
            <a:lvl4pPr marL="1439906" indent="0">
              <a:buNone/>
              <a:defRPr sz="945"/>
            </a:lvl4pPr>
            <a:lvl5pPr marL="1919874" indent="0">
              <a:buNone/>
              <a:defRPr sz="945"/>
            </a:lvl5pPr>
            <a:lvl6pPr marL="2399843" indent="0">
              <a:buNone/>
              <a:defRPr sz="945"/>
            </a:lvl6pPr>
            <a:lvl7pPr marL="2879811" indent="0">
              <a:buNone/>
              <a:defRPr sz="945"/>
            </a:lvl7pPr>
            <a:lvl8pPr marL="3359780" indent="0">
              <a:buNone/>
              <a:defRPr sz="945"/>
            </a:lvl8pPr>
            <a:lvl9pPr marL="3839748" indent="0">
              <a:buNone/>
              <a:defRPr sz="94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10/22/2019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069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888"/>
            <a:ext cx="14400213" cy="72082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0013" y="639939"/>
            <a:ext cx="10153695" cy="13865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013" y="2268119"/>
            <a:ext cx="10153695" cy="4073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10126" y="6342032"/>
            <a:ext cx="1077109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F4A2F-FDC5-4296-9CA1-A96D6220C463}" type="datetimeFigureOut">
              <a:rPr lang="en-IN" smtClean="0"/>
              <a:pPr/>
              <a:t>22-10-2019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0013" y="6342032"/>
            <a:ext cx="7438234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46603" y="6342032"/>
            <a:ext cx="80710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accent1"/>
                </a:solidFill>
              </a:defRPr>
            </a:lvl1pPr>
          </a:lstStyle>
          <a:p>
            <a:fld id="{03BB3403-D533-4390-820E-6B837E17A4F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821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90" r:id="rId17"/>
  </p:sldLayoutIdLst>
  <p:txStyles>
    <p:titleStyle>
      <a:lvl1pPr algn="l" defTabSz="479969" rtl="0" eaLnBrk="1" latinLnBrk="0" hangingPunct="1">
        <a:spcBef>
          <a:spcPct val="0"/>
        </a:spcBef>
        <a:buNone/>
        <a:defRPr sz="3779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59976" indent="-359976" algn="l" defTabSz="479969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9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79949" indent="-299980" algn="l" defTabSz="479969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99921" indent="-239984" algn="l" defTabSz="479969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7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79890" indent="-239984" algn="l" defTabSz="479969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59859" indent="-239984" algn="l" defTabSz="479969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39827" indent="-239984" algn="l" defTabSz="479969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119796" indent="-239984" algn="l" defTabSz="479969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599764" indent="-239984" algn="l" defTabSz="479969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079733" indent="-239984" algn="l" defTabSz="479969" rtl="0" eaLnBrk="1" latinLnBrk="0" hangingPunct="1">
        <a:spcBef>
          <a:spcPts val="10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79969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479969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479969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479969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479969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479969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479969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479969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479969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Pankaj_Jindal_Report.docx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438956"/>
            <a:ext cx="14230524" cy="1895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79969" rtl="0" eaLnBrk="1" latinLnBrk="0" hangingPunct="1">
              <a:spcBef>
                <a:spcPct val="0"/>
              </a:spcBef>
              <a:buNone/>
              <a:defRPr sz="3779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NIRF &amp; AICTE INITIATIVES</a:t>
            </a:r>
            <a:endParaRPr 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61257" y="0"/>
            <a:ext cx="1438956" cy="1438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527" y="3269761"/>
            <a:ext cx="3529631" cy="261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6853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p pc\Desktop\imag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2383" y="1803094"/>
            <a:ext cx="2996398" cy="3715662"/>
          </a:xfrm>
          <a:prstGeom prst="rect">
            <a:avLst/>
          </a:prstGeom>
          <a:noFill/>
        </p:spPr>
      </p:pic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5410278" y="1499756"/>
            <a:ext cx="8189217" cy="4692369"/>
          </a:xfrm>
        </p:spPr>
        <p:txBody>
          <a:bodyPr>
            <a:normAutofit fontScale="47500" lnSpcReduction="20000"/>
          </a:bodyPr>
          <a:lstStyle/>
          <a:p>
            <a:pPr lvl="0" algn="just">
              <a:buNone/>
            </a:pPr>
            <a:endParaRPr lang="en-US" sz="5774" dirty="0">
              <a:latin typeface="Cambria" pitchFamily="18" charset="0"/>
            </a:endParaRPr>
          </a:p>
          <a:p>
            <a:pPr>
              <a:buClr>
                <a:srgbClr val="FF0000"/>
              </a:buClr>
              <a:buSzPct val="130000"/>
              <a:buFont typeface="Wingdings" panose="05000000000000000000" pitchFamily="2" charset="2"/>
              <a:buChar char="ü"/>
            </a:pPr>
            <a:r>
              <a:rPr lang="en-US" sz="5774" b="1" dirty="0">
                <a:latin typeface="Arial" panose="020B0604020202020204" pitchFamily="34" charset="0"/>
                <a:cs typeface="Arial" panose="020B0604020202020204" pitchFamily="34" charset="0"/>
              </a:rPr>
              <a:t>Research Promotion Scheme</a:t>
            </a:r>
            <a:endParaRPr lang="en-US" sz="577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Clr>
                <a:srgbClr val="FF0000"/>
              </a:buClr>
              <a:buSzPct val="130000"/>
              <a:buFont typeface="Wingdings" panose="05000000000000000000" pitchFamily="2" charset="2"/>
              <a:buChar char="ü"/>
            </a:pPr>
            <a:r>
              <a:rPr lang="en-US" sz="5774" b="1" dirty="0">
                <a:latin typeface="Arial" panose="020B0604020202020204" pitchFamily="34" charset="0"/>
                <a:cs typeface="Arial" panose="020B0604020202020204" pitchFamily="34" charset="0"/>
              </a:rPr>
              <a:t>Entrepreneur Development Cell</a:t>
            </a:r>
            <a:endParaRPr lang="en-US" sz="577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Clr>
                <a:srgbClr val="FF0000"/>
              </a:buClr>
              <a:buSzPct val="130000"/>
              <a:buFont typeface="Wingdings" panose="05000000000000000000" pitchFamily="2" charset="2"/>
              <a:buChar char="ü"/>
            </a:pPr>
            <a:r>
              <a:rPr lang="en-US" sz="5774" b="1" dirty="0"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en-US" sz="5774" b="1" dirty="0" err="1">
                <a:latin typeface="Arial" panose="020B0604020202020204" pitchFamily="34" charset="0"/>
                <a:cs typeface="Arial" panose="020B0604020202020204" pitchFamily="34" charset="0"/>
              </a:rPr>
              <a:t>Shodh</a:t>
            </a:r>
            <a:r>
              <a:rPr lang="en-US" sz="5774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774" b="1" dirty="0" err="1">
                <a:latin typeface="Arial" panose="020B0604020202020204" pitchFamily="34" charset="0"/>
                <a:cs typeface="Arial" panose="020B0604020202020204" pitchFamily="34" charset="0"/>
              </a:rPr>
              <a:t>Sindhu</a:t>
            </a:r>
            <a:endParaRPr lang="en-US" sz="5774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Clr>
                <a:srgbClr val="FF0000"/>
              </a:buClr>
              <a:buSzPct val="130000"/>
              <a:buFont typeface="Wingdings" panose="05000000000000000000" pitchFamily="2" charset="2"/>
              <a:buChar char="ü"/>
            </a:pPr>
            <a:r>
              <a:rPr lang="en-IN" sz="5774" b="1" dirty="0">
                <a:latin typeface="Arial" panose="020B0604020202020204" pitchFamily="34" charset="0"/>
                <a:cs typeface="Arial" panose="020B0604020202020204" pitchFamily="34" charset="0"/>
              </a:rPr>
              <a:t>Faculty Development Programme</a:t>
            </a:r>
          </a:p>
          <a:p>
            <a:pPr lvl="0">
              <a:buClr>
                <a:srgbClr val="FF0000"/>
              </a:buClr>
              <a:buSzPct val="130000"/>
              <a:buFont typeface="Wingdings" panose="05000000000000000000" pitchFamily="2" charset="2"/>
              <a:buChar char="ü"/>
            </a:pPr>
            <a:r>
              <a:rPr lang="en-IN" sz="5774" b="1" dirty="0">
                <a:latin typeface="Arial" panose="020B0604020202020204" pitchFamily="34" charset="0"/>
                <a:cs typeface="Arial" panose="020B0604020202020204" pitchFamily="34" charset="0"/>
              </a:rPr>
              <a:t>Quality Improvement Programme</a:t>
            </a:r>
          </a:p>
          <a:p>
            <a:pPr lvl="0">
              <a:buClr>
                <a:srgbClr val="FF0000"/>
              </a:buClr>
              <a:buSzPct val="130000"/>
              <a:buFont typeface="Wingdings" panose="05000000000000000000" pitchFamily="2" charset="2"/>
              <a:buChar char="ü"/>
            </a:pPr>
            <a:r>
              <a:rPr lang="en-IN" sz="5774" b="1" dirty="0">
                <a:latin typeface="Arial" panose="020B0604020202020204" pitchFamily="34" charset="0"/>
                <a:cs typeface="Arial" panose="020B0604020202020204" pitchFamily="34" charset="0"/>
              </a:rPr>
              <a:t>Adjunct Faculty</a:t>
            </a:r>
          </a:p>
          <a:p>
            <a:pPr lvl="0">
              <a:buClr>
                <a:srgbClr val="FF0000"/>
              </a:buClr>
              <a:buSzPct val="130000"/>
              <a:buFont typeface="Wingdings" panose="05000000000000000000" pitchFamily="2" charset="2"/>
              <a:buChar char="ü"/>
            </a:pPr>
            <a:r>
              <a:rPr lang="en-IN" sz="5774" b="1" dirty="0">
                <a:latin typeface="Arial" panose="020B0604020202020204" pitchFamily="34" charset="0"/>
                <a:cs typeface="Arial" panose="020B0604020202020204" pitchFamily="34" charset="0"/>
              </a:rPr>
              <a:t>Seminar Grant</a:t>
            </a:r>
          </a:p>
          <a:p>
            <a:pPr lvl="0">
              <a:buClr>
                <a:srgbClr val="FF0000"/>
              </a:buClr>
              <a:buSzPct val="130000"/>
              <a:buFont typeface="Wingdings" panose="05000000000000000000" pitchFamily="2" charset="2"/>
              <a:buChar char="ü"/>
            </a:pPr>
            <a:r>
              <a:rPr lang="en-IN" sz="5774" b="1" dirty="0">
                <a:latin typeface="Arial" panose="020B0604020202020204" pitchFamily="34" charset="0"/>
                <a:cs typeface="Arial" panose="020B0604020202020204" pitchFamily="34" charset="0"/>
              </a:rPr>
              <a:t>AICTE Travel Grant</a:t>
            </a:r>
          </a:p>
          <a:p>
            <a:pPr lvl="0">
              <a:buClr>
                <a:srgbClr val="FF0000"/>
              </a:buClr>
              <a:buSzPct val="130000"/>
              <a:buFont typeface="Wingdings" panose="05000000000000000000" pitchFamily="2" charset="2"/>
              <a:buChar char="ü"/>
            </a:pPr>
            <a:r>
              <a:rPr lang="en-IN" sz="5774" b="1" dirty="0">
                <a:latin typeface="Arial" panose="020B0604020202020204" pitchFamily="34" charset="0"/>
                <a:cs typeface="Arial" panose="020B0604020202020204" pitchFamily="34" charset="0"/>
              </a:rPr>
              <a:t>Modernization and Removal of Obsolescence</a:t>
            </a:r>
          </a:p>
          <a:p>
            <a:pPr lvl="0" algn="just"/>
            <a:endParaRPr lang="en-IN" sz="2133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endParaRPr lang="en-US" sz="1680" dirty="0">
              <a:latin typeface="Cambria" pitchFamily="18" charset="0"/>
            </a:endParaRPr>
          </a:p>
          <a:p>
            <a:endParaRPr lang="en-US" sz="1680" dirty="0">
              <a:latin typeface="Cambr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0717" y="296294"/>
            <a:ext cx="12798778" cy="803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619" b="1" cap="all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Institutional Development Schemes </a:t>
            </a:r>
          </a:p>
        </p:txBody>
      </p:sp>
    </p:spTree>
    <p:extLst>
      <p:ext uri="{BB962C8B-B14F-4D97-AF65-F5344CB8AC3E}">
        <p14:creationId xmlns:p14="http://schemas.microsoft.com/office/powerpoint/2010/main" xmlns="" val="1854198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1113526" y="1534592"/>
            <a:ext cx="4708582" cy="4196717"/>
          </a:xfrm>
        </p:spPr>
        <p:txBody>
          <a:bodyPr>
            <a:noAutofit/>
          </a:bodyPr>
          <a:lstStyle/>
          <a:p>
            <a:pPr>
              <a:buClr>
                <a:srgbClr val="FF0000"/>
              </a:buClr>
              <a:buSzPct val="140000"/>
              <a:buFont typeface="Wingdings" panose="05000000000000000000" pitchFamily="2" charset="2"/>
              <a:buChar char="ü"/>
            </a:pPr>
            <a:r>
              <a:rPr lang="en-IN" sz="2133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India Hackathon 2016-17</a:t>
            </a:r>
          </a:p>
          <a:p>
            <a:pPr marL="0" indent="0" algn="just">
              <a:buNone/>
            </a:pPr>
            <a:r>
              <a:rPr lang="en-IN" sz="1777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956" dirty="0">
                <a:latin typeface="Arial" panose="020B0604020202020204" pitchFamily="34" charset="0"/>
                <a:cs typeface="Arial" panose="020B0604020202020204" pitchFamily="34" charset="0"/>
              </a:rPr>
              <a:t>A unique initiative to identify new and      disruptive digital solutions for solving the    challenges faced by our country under the     program of Smart India Hackathon 2017.This 36 </a:t>
            </a:r>
            <a:r>
              <a:rPr lang="en-US" sz="1956" dirty="0" err="1"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r>
              <a:rPr lang="en-US" sz="1956" dirty="0">
                <a:latin typeface="Arial" panose="020B0604020202020204" pitchFamily="34" charset="0"/>
                <a:cs typeface="Arial" panose="020B0604020202020204" pitchFamily="34" charset="0"/>
              </a:rPr>
              <a:t> non-stop competition event held on  1</a:t>
            </a:r>
            <a:r>
              <a:rPr lang="en-US" sz="1956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1956" dirty="0">
                <a:latin typeface="Arial" panose="020B0604020202020204" pitchFamily="34" charset="0"/>
                <a:cs typeface="Arial" panose="020B0604020202020204" pitchFamily="34" charset="0"/>
              </a:rPr>
              <a:t> – 2</a:t>
            </a:r>
            <a:r>
              <a:rPr lang="en-US" sz="1956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956" dirty="0">
                <a:latin typeface="Arial" panose="020B0604020202020204" pitchFamily="34" charset="0"/>
                <a:cs typeface="Arial" panose="020B0604020202020204" pitchFamily="34" charset="0"/>
              </a:rPr>
              <a:t> April 2017</a:t>
            </a:r>
          </a:p>
          <a:p>
            <a:pPr marL="0" indent="0" algn="just">
              <a:buNone/>
            </a:pPr>
            <a:endParaRPr lang="en-US" sz="195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rgbClr val="FF0000"/>
              </a:buClr>
              <a:buSzPct val="140000"/>
              <a:buFont typeface="Wingdings" panose="05000000000000000000" pitchFamily="2" charset="2"/>
              <a:buChar char="ü"/>
            </a:pPr>
            <a:r>
              <a:rPr lang="en-IN" sz="2133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India Hackathon 2017-18 </a:t>
            </a:r>
          </a:p>
          <a:p>
            <a:pPr marL="0" indent="0" algn="just">
              <a:buNone/>
            </a:pPr>
            <a:r>
              <a:rPr lang="en-IN" sz="1777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956" dirty="0">
                <a:latin typeface="Arial" panose="020B0604020202020204" pitchFamily="34" charset="0"/>
                <a:cs typeface="Arial" panose="020B0604020202020204" pitchFamily="34" charset="0"/>
              </a:rPr>
              <a:t>50 Ministries/ Govt. Departments and 20 states have already committed participation.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57488" y="1812883"/>
            <a:ext cx="7140241" cy="47891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62191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32340"/>
            <a:ext cx="12459855" cy="636697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01889" y="0"/>
            <a:ext cx="12798777" cy="70075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95991" tIns="47995" rIns="95991" bIns="47995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619" b="1" cap="all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Inclusiveness</a:t>
            </a:r>
          </a:p>
        </p:txBody>
      </p:sp>
      <p:pic>
        <p:nvPicPr>
          <p:cNvPr id="9" name="Picture 8" descr="aicte-logo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96237" y="-53463"/>
            <a:ext cx="813637" cy="754214"/>
          </a:xfrm>
          <a:prstGeom prst="ellipse">
            <a:avLst/>
          </a:prstGeom>
          <a:ln w="952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20332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5726931" y="2373859"/>
            <a:ext cx="7645677" cy="3350685"/>
          </a:xfrm>
        </p:spPr>
        <p:txBody>
          <a:bodyPr>
            <a:noAutofit/>
          </a:bodyPr>
          <a:lstStyle/>
          <a:p>
            <a:pPr lvl="0" algn="just">
              <a:lnSpc>
                <a:spcPct val="150000"/>
              </a:lnSpc>
              <a:buClr>
                <a:srgbClr val="FF0000"/>
              </a:buClr>
              <a:buSzPct val="130000"/>
              <a:buFont typeface="Wingdings" panose="05000000000000000000" pitchFamily="2" charset="2"/>
              <a:buChar char="ü"/>
            </a:pPr>
            <a:r>
              <a:rPr lang="en-US" sz="3779" b="1" dirty="0">
                <a:latin typeface="Arial" panose="020B0604020202020204" pitchFamily="34" charset="0"/>
                <a:cs typeface="Arial" panose="020B0604020202020204" pitchFamily="34" charset="0"/>
              </a:rPr>
              <a:t>PG Scholarship </a:t>
            </a:r>
          </a:p>
          <a:p>
            <a:pPr algn="just">
              <a:lnSpc>
                <a:spcPct val="150000"/>
              </a:lnSpc>
              <a:buClr>
                <a:srgbClr val="FF0000"/>
              </a:buClr>
              <a:buSzPct val="130000"/>
              <a:buFont typeface="Wingdings" panose="05000000000000000000" pitchFamily="2" charset="2"/>
              <a:buChar char="ü"/>
            </a:pPr>
            <a:r>
              <a:rPr lang="en-US" sz="3779" b="1" dirty="0" err="1">
                <a:latin typeface="Arial" panose="020B0604020202020204" pitchFamily="34" charset="0"/>
                <a:cs typeface="Arial" panose="020B0604020202020204" pitchFamily="34" charset="0"/>
              </a:rPr>
              <a:t>Pragati</a:t>
            </a:r>
            <a:r>
              <a:rPr lang="en-US" sz="3779" b="1" dirty="0">
                <a:latin typeface="Arial" panose="020B0604020202020204" pitchFamily="34" charset="0"/>
                <a:cs typeface="Arial" panose="020B0604020202020204" pitchFamily="34" charset="0"/>
              </a:rPr>
              <a:t> Scholarship</a:t>
            </a:r>
          </a:p>
          <a:p>
            <a:pPr algn="just">
              <a:lnSpc>
                <a:spcPct val="150000"/>
              </a:lnSpc>
              <a:buClr>
                <a:srgbClr val="FF0000"/>
              </a:buClr>
              <a:buSzPct val="130000"/>
              <a:buFont typeface="Wingdings" panose="05000000000000000000" pitchFamily="2" charset="2"/>
              <a:buChar char="ü"/>
            </a:pPr>
            <a:r>
              <a:rPr lang="en-US" sz="3779" b="1" dirty="0">
                <a:latin typeface="Arial" panose="020B0604020202020204" pitchFamily="34" charset="0"/>
                <a:cs typeface="Arial" panose="020B0604020202020204" pitchFamily="34" charset="0"/>
              </a:rPr>
              <a:t>Saksham Scholarship Scheme</a:t>
            </a:r>
          </a:p>
        </p:txBody>
      </p:sp>
      <p:pic>
        <p:nvPicPr>
          <p:cNvPr id="5" name="Picture 2" descr="C:\Users\hp pc\Desktop\images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6734" y="1956639"/>
            <a:ext cx="3158075" cy="4015127"/>
          </a:xfrm>
          <a:prstGeom prst="rect">
            <a:avLst/>
          </a:prstGeom>
          <a:noFill/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56096" y="545325"/>
            <a:ext cx="13067567" cy="629957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sz="5039" cap="all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Development  Schemes</a:t>
            </a:r>
          </a:p>
        </p:txBody>
      </p:sp>
    </p:spTree>
    <p:extLst>
      <p:ext uri="{BB962C8B-B14F-4D97-AF65-F5344CB8AC3E}">
        <p14:creationId xmlns:p14="http://schemas.microsoft.com/office/powerpoint/2010/main" xmlns="" val="2665936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012" y="0"/>
            <a:ext cx="10153695" cy="202647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6600" dirty="0" smtClean="0">
                <a:solidFill>
                  <a:srgbClr val="C00000"/>
                </a:solidFill>
              </a:rPr>
              <a:t>STRENGTHEN YOUR OWN HOUSE</a:t>
            </a:r>
            <a:endParaRPr lang="hi-IN" sz="6600" dirty="0">
              <a:solidFill>
                <a:srgbClr val="C00000"/>
              </a:solidFill>
            </a:endParaRPr>
          </a:p>
        </p:txBody>
      </p:sp>
      <p:pic>
        <p:nvPicPr>
          <p:cNvPr id="1026" name="Picture 2" descr="Image result for STRENGTHEN YOUR OWN HOU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1802674"/>
            <a:ext cx="14029508" cy="539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067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11343" y="397375"/>
            <a:ext cx="9164314" cy="841093"/>
          </a:xfrm>
          <a:prstGeom prst="rect">
            <a:avLst/>
          </a:prstGeom>
        </p:spPr>
        <p:txBody>
          <a:bodyPr vert="horz" wrap="square" lIns="0" tIns="9999" rIns="0" bIns="0" rtlCol="0" anchor="ctr">
            <a:spAutoFit/>
          </a:bodyPr>
          <a:lstStyle/>
          <a:p>
            <a:pPr marL="9999" marR="3999">
              <a:lnSpc>
                <a:spcPct val="100000"/>
              </a:lnSpc>
              <a:spcBef>
                <a:spcPts val="79"/>
              </a:spcBef>
              <a:tabLst>
                <a:tab pos="2251210" algn="l"/>
              </a:tabLst>
            </a:pPr>
            <a:r>
              <a:rPr sz="5400" b="1" dirty="0">
                <a:solidFill>
                  <a:srgbClr val="C00000"/>
                </a:solidFill>
                <a:latin typeface="Calibri" panose="020F0502020204030204"/>
                <a:ea typeface="+mn-ea"/>
                <a:cs typeface="Calibri" panose="020F0502020204030204" pitchFamily="34" charset="0"/>
              </a:rPr>
              <a:t>Engineering	College  Bikaner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1355870"/>
            <a:ext cx="14848114" cy="5843442"/>
          </a:xfrm>
          <a:prstGeom prst="rect">
            <a:avLst/>
          </a:prstGeom>
          <a:blipFill>
            <a:blip r:embed="rId2" cstate="print"/>
            <a:srcRect/>
            <a:stretch>
              <a:fillRect l="-2" r="-95081"/>
            </a:stretch>
          </a:blipFill>
        </p:spPr>
        <p:txBody>
          <a:bodyPr wrap="square" lIns="0" tIns="0" rIns="0" bIns="0" rtlCol="0"/>
          <a:lstStyle/>
          <a:p>
            <a:endParaRPr sz="1875"/>
          </a:p>
        </p:txBody>
      </p:sp>
    </p:spTree>
    <p:extLst>
      <p:ext uri="{BB962C8B-B14F-4D97-AF65-F5344CB8AC3E}">
        <p14:creationId xmlns:p14="http://schemas.microsoft.com/office/powerpoint/2010/main" xmlns="" val="5194373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180" t="33927" r="31713" b="17263"/>
          <a:stretch/>
        </p:blipFill>
        <p:spPr>
          <a:xfrm>
            <a:off x="0" y="-1"/>
            <a:ext cx="14400213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592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26" t="957" b="11710"/>
          <a:stretch/>
        </p:blipFill>
        <p:spPr>
          <a:xfrm>
            <a:off x="0" y="1218491"/>
            <a:ext cx="14400213" cy="5273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519749" y="339634"/>
            <a:ext cx="4650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cap="all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skills</a:t>
            </a:r>
            <a:endParaRPr lang="hi-IN" sz="4000" b="1" cap="all" dirty="0">
              <a:solidFill>
                <a:srgbClr val="FF0000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0218" y="1450109"/>
            <a:ext cx="3509818" cy="825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hlinkClick r:id="rId4" action="ppaction://hlinkfile"/>
              </a:rPr>
              <a:t>Pankaj_Jindal_Report.docx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22546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58730" y="479954"/>
            <a:ext cx="601775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5993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4000" b="1" cap="all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KNOWLEDGE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491"/>
            <a:ext cx="14400213" cy="5980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32659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58730" y="183315"/>
            <a:ext cx="601775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IN" sz="4000" b="1" cap="all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ATTITUDE</a:t>
            </a:r>
          </a:p>
        </p:txBody>
      </p:sp>
      <p:pic>
        <p:nvPicPr>
          <p:cNvPr id="573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36683" y="1919817"/>
            <a:ext cx="6263529" cy="527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450308" y="1919817"/>
            <a:ext cx="7493541" cy="558883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359976" indent="-359976" algn="just">
              <a:lnSpc>
                <a:spcPct val="115000"/>
              </a:lnSpc>
              <a:buSzPct val="122000"/>
              <a:buFont typeface="Wingdings" panose="05000000000000000000" pitchFamily="2" charset="2"/>
              <a:buChar char="Ø"/>
              <a:defRPr/>
            </a:pPr>
            <a:r>
              <a:rPr lang="en-IN" sz="3200" b="1" dirty="0">
                <a:solidFill>
                  <a:srgbClr val="C00000"/>
                </a:solidFill>
                <a:latin typeface="Arial Rounded MT Bold" panose="020F07040305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Attitude</a:t>
            </a:r>
          </a:p>
          <a:p>
            <a:pPr marL="359976" indent="-359976" algn="just">
              <a:lnSpc>
                <a:spcPct val="115000"/>
              </a:lnSpc>
              <a:buSzPct val="122000"/>
              <a:buFont typeface="Wingdings" panose="05000000000000000000" pitchFamily="2" charset="2"/>
              <a:buChar char="Ø"/>
              <a:defRPr/>
            </a:pPr>
            <a:r>
              <a:rPr lang="en-IN" sz="3200" b="1" dirty="0">
                <a:solidFill>
                  <a:srgbClr val="C00000"/>
                </a:solidFill>
                <a:latin typeface="Arial Rounded MT Bold" panose="020F07040305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Community Surveys by Students</a:t>
            </a:r>
          </a:p>
          <a:p>
            <a:pPr marL="359976" indent="-359976" algn="just">
              <a:lnSpc>
                <a:spcPct val="115000"/>
              </a:lnSpc>
              <a:buSzPct val="122000"/>
              <a:buFont typeface="Wingdings" panose="05000000000000000000" pitchFamily="2" charset="2"/>
              <a:buChar char="Ø"/>
              <a:defRPr/>
            </a:pPr>
            <a:r>
              <a:rPr lang="en-IN" sz="3200" b="1" dirty="0">
                <a:solidFill>
                  <a:srgbClr val="C00000"/>
                </a:solidFill>
                <a:latin typeface="Arial Rounded MT Bold" panose="020F07040305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Community Related Projects</a:t>
            </a:r>
          </a:p>
          <a:p>
            <a:pPr marL="359976" indent="-359976" algn="just">
              <a:lnSpc>
                <a:spcPct val="115000"/>
              </a:lnSpc>
              <a:buSzPct val="122000"/>
              <a:buFont typeface="Wingdings" panose="05000000000000000000" pitchFamily="2" charset="2"/>
              <a:buChar char="Ø"/>
              <a:defRPr/>
            </a:pPr>
            <a:r>
              <a:rPr lang="en-IN" sz="3200" b="1" dirty="0">
                <a:solidFill>
                  <a:srgbClr val="C00000"/>
                </a:solidFill>
                <a:latin typeface="Arial Rounded MT Bold" panose="020F07040305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Collaboration with NGOs Social Activists for Problem Solving</a:t>
            </a:r>
          </a:p>
          <a:p>
            <a:pPr marL="359976" indent="-359976" algn="just">
              <a:lnSpc>
                <a:spcPct val="115000"/>
              </a:lnSpc>
              <a:buSzPct val="122000"/>
              <a:buFont typeface="Wingdings" panose="05000000000000000000" pitchFamily="2" charset="2"/>
              <a:buChar char="Ø"/>
              <a:defRPr/>
            </a:pPr>
            <a:r>
              <a:rPr lang="en-IN" sz="3200" b="1" dirty="0">
                <a:solidFill>
                  <a:srgbClr val="C00000"/>
                </a:solidFill>
                <a:latin typeface="Arial Rounded MT Bold" panose="020F07040305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Interdisciplinary Teams of Students to Work on Social Problems</a:t>
            </a:r>
          </a:p>
          <a:p>
            <a:pPr marL="239984" algn="just">
              <a:lnSpc>
                <a:spcPct val="115000"/>
              </a:lnSpc>
              <a:buSzPct val="122000"/>
              <a:defRPr/>
            </a:pPr>
            <a:endParaRPr lang="en-IN" sz="2729" b="1" dirty="0">
              <a:solidFill>
                <a:srgbClr val="C00000"/>
              </a:solidFill>
              <a:latin typeface="Arial Rounded MT Bold" panose="020F07040305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239984" algn="just">
              <a:lnSpc>
                <a:spcPct val="115000"/>
              </a:lnSpc>
              <a:buSzPct val="122000"/>
              <a:defRPr/>
            </a:pPr>
            <a:endParaRPr lang="en-IN" sz="2729" b="1" dirty="0">
              <a:solidFill>
                <a:srgbClr val="C00000"/>
              </a:solidFill>
              <a:latin typeface="Arial Rounded MT Bold" panose="020F07040305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337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800717" y="-88065"/>
          <a:ext cx="12798778" cy="7604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125970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904026" y="845760"/>
            <a:ext cx="11046750" cy="6320423"/>
            <a:chOff x="1051002" y="805663"/>
            <a:chExt cx="10523034" cy="6020777"/>
          </a:xfrm>
        </p:grpSpPr>
        <p:sp>
          <p:nvSpPr>
            <p:cNvPr id="4" name="Oval 3"/>
            <p:cNvSpPr/>
            <p:nvPr/>
          </p:nvSpPr>
          <p:spPr>
            <a:xfrm>
              <a:off x="1051002" y="810834"/>
              <a:ext cx="1204332" cy="11374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5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79963" y="833437"/>
              <a:ext cx="875371" cy="826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20" b="1" dirty="0">
                  <a:solidFill>
                    <a:schemeClr val="bg1"/>
                  </a:solidFill>
                </a:rPr>
                <a:t>1</a:t>
              </a:r>
              <a:r>
                <a:rPr lang="en-IN" sz="2520" b="1" baseline="30000" dirty="0">
                  <a:solidFill>
                    <a:schemeClr val="bg1"/>
                  </a:solidFill>
                </a:rPr>
                <a:t>st</a:t>
              </a:r>
              <a:r>
                <a:rPr lang="en-IN" sz="2520" b="1" dirty="0">
                  <a:solidFill>
                    <a:schemeClr val="bg1"/>
                  </a:solidFill>
                </a:rPr>
                <a:t> Year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19813" y="805663"/>
              <a:ext cx="4407520" cy="1187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 smtClean="0">
                  <a:solidFill>
                    <a:schemeClr val="accent2">
                      <a:lumMod val="75000"/>
                    </a:schemeClr>
                  </a:solidFill>
                </a:rPr>
                <a:t>Plan : </a:t>
              </a:r>
              <a:r>
                <a:rPr lang="en-IN" sz="2500" dirty="0">
                  <a:solidFill>
                    <a:schemeClr val="accent2">
                      <a:lumMod val="75000"/>
                    </a:schemeClr>
                  </a:solidFill>
                </a:rPr>
                <a:t>Familiarising and tinkering with things available at home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568033" y="2217228"/>
              <a:ext cx="1204332" cy="11374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5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14754" y="2112110"/>
              <a:ext cx="875371" cy="826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20" b="1" dirty="0">
                  <a:solidFill>
                    <a:schemeClr val="bg1"/>
                  </a:solidFill>
                </a:rPr>
                <a:t>2</a:t>
              </a:r>
              <a:r>
                <a:rPr lang="en-IN" sz="2520" b="1" baseline="30000" dirty="0">
                  <a:solidFill>
                    <a:schemeClr val="bg1"/>
                  </a:solidFill>
                </a:rPr>
                <a:t>nd</a:t>
              </a:r>
              <a:r>
                <a:rPr lang="en-IN" sz="2520" b="1" dirty="0">
                  <a:solidFill>
                    <a:schemeClr val="bg1"/>
                  </a:solidFill>
                </a:rPr>
                <a:t> Year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54605" y="2172992"/>
              <a:ext cx="4407520" cy="1553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>
                  <a:solidFill>
                    <a:schemeClr val="accent2">
                      <a:lumMod val="75000"/>
                    </a:schemeClr>
                  </a:solidFill>
                </a:rPr>
                <a:t>Exploration: </a:t>
              </a:r>
              <a:r>
                <a:rPr lang="en-IN" sz="2500" dirty="0">
                  <a:solidFill>
                    <a:schemeClr val="accent2">
                      <a:lumMod val="75000"/>
                    </a:schemeClr>
                  </a:solidFill>
                </a:rPr>
                <a:t>Familiarising and tinkering with tools and machines at the College Labs and Workshops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289502" y="3598487"/>
              <a:ext cx="1204332" cy="11374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5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53983" y="3601974"/>
              <a:ext cx="875371" cy="826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20" b="1" dirty="0">
                  <a:solidFill>
                    <a:schemeClr val="bg1"/>
                  </a:solidFill>
                </a:rPr>
                <a:t>3</a:t>
              </a:r>
              <a:r>
                <a:rPr lang="en-IN" sz="2520" b="1" baseline="30000" dirty="0">
                  <a:solidFill>
                    <a:schemeClr val="bg1"/>
                  </a:solidFill>
                </a:rPr>
                <a:t>rd</a:t>
              </a:r>
              <a:r>
                <a:rPr lang="en-IN" sz="2520" b="1" dirty="0">
                  <a:solidFill>
                    <a:schemeClr val="bg1"/>
                  </a:solidFill>
                </a:rPr>
                <a:t>  Year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19855" y="3769748"/>
              <a:ext cx="4407520" cy="1920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 smtClean="0">
                  <a:solidFill>
                    <a:schemeClr val="accent2">
                      <a:lumMod val="75000"/>
                    </a:schemeClr>
                  </a:solidFill>
                </a:rPr>
                <a:t>Practice: </a:t>
              </a:r>
              <a:r>
                <a:rPr lang="en-IN" sz="2500" dirty="0">
                  <a:solidFill>
                    <a:schemeClr val="accent2">
                      <a:lumMod val="75000"/>
                    </a:schemeClr>
                  </a:solidFill>
                </a:rPr>
                <a:t>Connect and learn from people of the unorganised sector (e.g. mechanic, artisan, society, small scale industry etc.. 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5857218" y="5690110"/>
              <a:ext cx="1309298" cy="10852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5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59472" y="5690110"/>
              <a:ext cx="875371" cy="826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20" b="1" dirty="0">
                  <a:solidFill>
                    <a:schemeClr val="bg1"/>
                  </a:solidFill>
                </a:rPr>
                <a:t>4</a:t>
              </a:r>
              <a:r>
                <a:rPr lang="en-IN" sz="2520" b="1" baseline="30000" dirty="0">
                  <a:solidFill>
                    <a:schemeClr val="bg1"/>
                  </a:solidFill>
                </a:rPr>
                <a:t>th</a:t>
              </a:r>
              <a:r>
                <a:rPr lang="en-IN" sz="2520" b="1" dirty="0">
                  <a:solidFill>
                    <a:schemeClr val="bg1"/>
                  </a:solidFill>
                </a:rPr>
                <a:t> Year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66516" y="5639040"/>
              <a:ext cx="4407520" cy="1187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b="1" dirty="0" smtClean="0">
                  <a:solidFill>
                    <a:schemeClr val="accent2">
                      <a:lumMod val="75000"/>
                    </a:schemeClr>
                  </a:solidFill>
                </a:rPr>
                <a:t>Perform: </a:t>
              </a:r>
              <a:r>
                <a:rPr lang="en-IN" sz="2500" dirty="0">
                  <a:solidFill>
                    <a:schemeClr val="accent2">
                      <a:lumMod val="75000"/>
                    </a:schemeClr>
                  </a:solidFill>
                </a:rPr>
                <a:t>Solve problems of the society by using the capability developed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232870" y="3745936"/>
            <a:ext cx="4216183" cy="3193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359" b="1" dirty="0"/>
              <a:t>Pedagogical Intervention for Capacity Building and Capability Development of the students</a:t>
            </a:r>
          </a:p>
        </p:txBody>
      </p:sp>
    </p:spTree>
    <p:extLst>
      <p:ext uri="{BB962C8B-B14F-4D97-AF65-F5344CB8AC3E}">
        <p14:creationId xmlns:p14="http://schemas.microsoft.com/office/powerpoint/2010/main" xmlns="" val="34287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4690" y="244840"/>
            <a:ext cx="10741891" cy="841093"/>
          </a:xfrm>
          <a:prstGeom prst="rect">
            <a:avLst/>
          </a:prstGeom>
        </p:spPr>
        <p:txBody>
          <a:bodyPr vert="horz" wrap="square" lIns="0" tIns="9999" rIns="0" bIns="0" rtlCol="0" anchor="t">
            <a:spAutoFit/>
          </a:bodyPr>
          <a:lstStyle/>
          <a:p>
            <a:pPr marL="9999" marR="3999">
              <a:spcBef>
                <a:spcPts val="79"/>
              </a:spcBef>
              <a:tabLst>
                <a:tab pos="2251210" algn="l"/>
              </a:tabLst>
            </a:pPr>
            <a:r>
              <a:rPr sz="5400" b="1" dirty="0">
                <a:solidFill>
                  <a:srgbClr val="C00000"/>
                </a:solidFill>
                <a:latin typeface="Calibri" panose="020F0502020204030204"/>
                <a:ea typeface="+mn-ea"/>
                <a:cs typeface="Calibri" panose="020F0502020204030204" pitchFamily="34" charset="0"/>
              </a:rPr>
              <a:t>Engineering	College  </a:t>
            </a:r>
            <a:r>
              <a:rPr sz="5400" b="1" dirty="0" smtClean="0">
                <a:solidFill>
                  <a:srgbClr val="C00000"/>
                </a:solidFill>
                <a:latin typeface="Calibri" panose="020F0502020204030204"/>
                <a:ea typeface="+mn-ea"/>
                <a:cs typeface="Calibri" panose="020F0502020204030204" pitchFamily="34" charset="0"/>
              </a:rPr>
              <a:t>Bikaner</a:t>
            </a:r>
            <a:r>
              <a:rPr lang="en-IN" sz="5400" b="1" dirty="0" smtClean="0">
                <a:solidFill>
                  <a:srgbClr val="C00000"/>
                </a:solidFill>
                <a:latin typeface="Calibri" panose="020F0502020204030204"/>
                <a:ea typeface="+mn-ea"/>
                <a:cs typeface="Calibri" panose="020F0502020204030204" pitchFamily="34" charset="0"/>
              </a:rPr>
              <a:t> Society</a:t>
            </a:r>
            <a:endParaRPr sz="5400" b="1" dirty="0">
              <a:solidFill>
                <a:srgbClr val="C00000"/>
              </a:solidFill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355869"/>
            <a:ext cx="14400213" cy="5843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75"/>
          </a:p>
        </p:txBody>
      </p:sp>
    </p:spTree>
    <p:extLst>
      <p:ext uri="{BB962C8B-B14F-4D97-AF65-F5344CB8AC3E}">
        <p14:creationId xmlns:p14="http://schemas.microsoft.com/office/powerpoint/2010/main" xmlns="" val="369845611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7199313" cy="3579223"/>
          </a:xfrm>
          <a:prstGeom prst="rect">
            <a:avLst/>
          </a:prstGeom>
          <a:blipFill>
            <a:blip r:embed="rId3" cstate="print"/>
            <a:srcRect/>
            <a:stretch>
              <a:fillRect b="-17422"/>
            </a:stretch>
          </a:blip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object 5"/>
          <p:cNvSpPr/>
          <p:nvPr/>
        </p:nvSpPr>
        <p:spPr>
          <a:xfrm>
            <a:off x="0" y="3579223"/>
            <a:ext cx="7199313" cy="3620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5"/>
          <p:cNvSpPr/>
          <p:nvPr/>
        </p:nvSpPr>
        <p:spPr>
          <a:xfrm>
            <a:off x="7199313" y="0"/>
            <a:ext cx="7200900" cy="35792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/>
          <p:cNvSpPr/>
          <p:nvPr/>
        </p:nvSpPr>
        <p:spPr>
          <a:xfrm>
            <a:off x="7027817" y="3579223"/>
            <a:ext cx="7589520" cy="36200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1156369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00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0023"/>
            <a:ext cx="6096000" cy="3799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0"/>
            <a:ext cx="8304213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326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rgbClr val="C00000"/>
                </a:solidFill>
                <a:latin typeface="Calibri" panose="020F0502020204030204"/>
                <a:ea typeface="+mn-ea"/>
                <a:cs typeface="Calibri" panose="020F0502020204030204" pitchFamily="34" charset="0"/>
              </a:rPr>
              <a:t>A tree is known by its fruits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0" y="2165704"/>
            <a:ext cx="8160121" cy="4879534"/>
          </a:xfrm>
        </p:spPr>
        <p:txBody>
          <a:bodyPr>
            <a:normAutofit lnSpcReduction="10000"/>
          </a:bodyPr>
          <a:lstStyle/>
          <a:p>
            <a:r>
              <a:rPr lang="en-US" sz="4000" b="1" dirty="0" smtClean="0"/>
              <a:t>Fundamentals</a:t>
            </a:r>
          </a:p>
          <a:p>
            <a:r>
              <a:rPr lang="en-US" sz="4000" b="1" dirty="0" smtClean="0"/>
              <a:t>Create Interest</a:t>
            </a:r>
          </a:p>
          <a:p>
            <a:r>
              <a:rPr lang="en-US" sz="4000" b="1" dirty="0" smtClean="0"/>
              <a:t>Transformation</a:t>
            </a:r>
          </a:p>
          <a:p>
            <a:r>
              <a:rPr lang="en-US" sz="4000" b="1" dirty="0" smtClean="0"/>
              <a:t>Employability Skills</a:t>
            </a:r>
          </a:p>
          <a:p>
            <a:r>
              <a:rPr lang="en-US" sz="4000" b="1" dirty="0" smtClean="0"/>
              <a:t>Life Long Learner</a:t>
            </a:r>
          </a:p>
          <a:p>
            <a:r>
              <a:rPr lang="en-US" sz="4000" b="1" dirty="0" smtClean="0"/>
              <a:t>Value based, sensitive human beings</a:t>
            </a:r>
          </a:p>
        </p:txBody>
      </p:sp>
      <p:sp>
        <p:nvSpPr>
          <p:cNvPr id="54276" name="AutoShape 5" descr="data:image/jpeg;base64,/9j/4AAQSkZJRgABAQAAAQABAAD/2wCEAAkGBhQSERUTExQWFRUVGB4YGBYYGBodHRocIB0cHB8hIRggHSYeGx4jHxgZIC8gIycpLy0sGh4xNTAqNSYrLCkBCQoKDgwOGg8PGiwlHyUxLCovKiwtLCw1LCksLCwtLyksLywqLCwsLzAsLCwqLDQsLCwsLDQsLSwsLCwsLCwsLP/AABEIAOEA4QMBIgACEQEDEQH/xAAbAAACAgMBAAAAAAAAAAAAAAAEBQMGAAECB//EAEkQAAIBAgQEAwUEBQkIAAcAAAECEQMhAAQSMQUiQVETYXEGMoGRoRRCUrEVI8HR8DNTcnOSstLh8QcWQ2KCk6LCJDRUZIOU4v/EABoBAAMBAQEBAAAAAAAAAAAAAAIDBAEABQb/xAAzEQACAgEDAQcCBgICAwEAAAABAgARAxIhMUEEEyJRYXHwgZEyQqGxwdFS8RThFSMzBf/aAAwDAQACEQMRAD8A9kxvGsbGGQZsDG9ONjHQwNzanGnGFcbaqoMEiYmPLGzUABJIgdfTHarnVKzn/ZUlaSo3JSEspJGtpmSRt1+g6Yr/ALR6VVqYaKhIdqhIIRSQGCCCCYESbSBsRIt+doLml5a4FIX5Dv3JM2A2jHlnGeIJXq6aLbNCMY516AiNuYna048zMvdtqUUDD7NgV3s8CPUyCqpNCNBUySYAki2qyzygW33jAuTr1EbqsqaS0kIkrMm5EAEsxt5/ETN0Xy9ShRrOrwxbw0JiD2PWR1tY4YNk/GUPUGlpMgMeXfSNJErZTfz9MQZNQ9PSD2gYqJx9Tx5V6+fXylzyPGaTjUyilUpco1sIlhAGvrMERE2NsJ/bHj70UNKosu0FRTZlkTcmCTAANu8YXjg4y9ZXqF3ZhqJZG06zeNU3iTJib+eK3wT2rq5irVSsANelajIlxTDBWCmLKNiB6Y9FnZxVkEc/9xePC2RGJNV+slzR0IaulpceGviKDykSG1GTsTaB8Yxz7H12qrsvjUyyhm+8YGmfI6mBN/QycWX2k4zQ0JTpg6JBqBgbx7pvPnzDuMUviHEQtVqi+4ABA85t64iZlBA5PpLOz9lwlQznz2+cSzjJVPDh1K1KRLMyi0SbahaNPTpbtZxR9rCEVRqdydU3F4NpY3vEDrip0HzOZTx2DjL0wERUGq8blA4MxAkg7nFl4ZT8KkCadaarkKayrpB3JVCdSkiRO1uoF9w4WQll2sSHImlj0l54dn1rU1qLsfoeoI6YJ1Y82znHNJFOkxV0IjQX0sCTLFVOmZiQQbERvGHXE/aWsEAVQKmmNOyl4kCTaCbbzcY9EdqWt+doWNix0x9xnigp0yFI1tAUHrJA/I2nfCrhyVKhVS9TSKekVAsAHvqN2Nxt6d8VvK8aqOi6nICsQzmzCoNJMIbRBG8n0w64bx/w+ViXWYXTBn9oufoe+JG7UrZqJoSrLhGMEkjbbb5/EsfDazFIf31JU+ZHX44JnEGVr61DRE7jqD54mx6yfhG9yccTc42MaGN4KbNgYzGYycZOmY1jCcanGzpvGYycZjp04jGsbwv4xnnpU2dVUqolizhYHqbW8yOmBZtIswWNC4wBwAOIuHNPSNeoxO2ncH5EYU0facqCGUMxgghoBkSIBHu2AtsTfFM4z7UVFdTrd1IOllMHVOopcSwGoLMeQmMRv2gMLUn2jezoM7adWn3lt9tuIrl1p1XZyWbQApUKIEn7s/CTgan7dK3OVmneTJlpEERFoubb2kzOEmb9pzmUp5avlqZWAzai6xazBgRpN4O/vR1wpzQZeWkqiiouq62aY5uZgT6dAL+s2VwDqQ1dX8M7M6Ji0hd7/F0MmrcRqJRrZZAWpO2pXfldVgSsbrqEKSDe8b4VZfmq6XBNQnYDTE7AAes/HDTgdfxHdS60xUWB4nMCwgqpJ6kagDa2EvD81Xr5nVTu7OTO+8sZ2tufTA5bdBRkmFgpBJ2li4t7NLlHGgagRpVrElyvNe8neSenWLYEXPJTZnDcz6Rzk2GnrcS0iJH0nG+LcaWlS0UXcRJKSCoIsChI1qCSxgk2I7kYrX21mJakjSbiedu1zG+14F8LcBjYjMSizqHS/wDUccQ4rrbnemkLOpWao9thaYBJmNRAg4n4V7E5xlTNUzSrpVuwdlsC2pt+UCZB6g6rYE4fw41s3mPtK+JWWkNKU4A1wqhQqiCQSAY6hu84u/sxrTJCmtItT1FmKHbblhmBmVMgHr5xhq0tqR8/WpqdoceDpvtBOKZQ0aa1WVV1MFpBRZQqnrGx9JMHFRbg3i6mNVDNQRTUGeYgWJ7W6dTj0Hi7eLTfWniKkRR1kNIMfhmmLxIX7tiZGKVR4YQwIXw4Vmqwdfulfd0gnZxvtpYzYwk4yp8I/v3lGHPiRSrr4t6MtXs3nhlKY0K7FmA0WkjbckCZkz57dMWfhubfSa+ZKoGPIsE6F/pXuRcwMUzgOd+0FFYTSRiRaCGMgEzv6eeLXR9qKYqeBpcuICjSTPKDdrgfOcO7I2kG2+/mZIWJ3MXZnIUvs+tCCzhFENGkdRIG86jfzN8KOJ5FKdYslR6iClrPhsshRAgzt2CiTtiDJ8SetBLpTNRtRRU3IN5vC6YK7bzgPOZVKtEIykwS5dZk7zKneLXA77jaVs35WG1c+39+sJsrYGIB8x7wVuIeLU8JdajQ7uHu5EgQNyhExJ7WB3xZOHpNE1FpOKYBAIcOWAjm8pBDajeQQeuKpS4CiOalFyKUlAFALQSGgRB7CQCesTfDSpxV8tFKkj0qRJDlahZmMG+o7G563vMxjtSA1e1TtTqAoGxlhyNTN1jDCpTYzDFlge6CbAQxFpEkA274ueVo6UVSZ0gCT1gb4o/BuKyAGISm0i7KbbTaykEqRbf44tGS44GJ1gICYQE8xHc9ATuB2jqYFnY82NbLMbPmZiIyjUwO/UxsMbwpzfFELaC5pgQWbYmTAUdQSSOk9sNMemrh+Iy51ONY1jc4OdMjGRgTOcQ8MSytExNok2G0kX7jE9KpqANr9rj9mBDAmp1id4zGsZgpsA4jxdaQvDGbqGUN8iRPX5HHmfFeIVM3zmPDpKATJVhuwB1L+saFLfh64v2SAqVCzL4rKP5QgaV7BU/bv57YrHtFn8xRYlKgqMak1EEQOUKA4UQbKOXUTYXM4hyZFca72+ff9ZNk8zKvlMvXVor0aiICAurUDNzYsYaSAZE7jywxzlKgV5SzsVAjqBMkcvcxNxYdesHEuKvm8uzvpWjl4UOzEsTaeUG5JiJMnqR0E9neEjNWpVVpaPvuxg9iBIMkTaw88ea6hj4Pn8Svsr9nGMqy+LoYu8LMCsfEdKYZQzyTsv3isTJ2GxNoGDUzZbLhWR+WoHDSQ8iItc0zEjfr2wLm+MEgUXVKml4EA3gi5J6GAb+VsNstW8ZfFVtPJoJAMCCIGknlM9jHoMZlLDbyjsobbAH1ir2HF3EHFM8pYNUAUggEgFZt1vF/K30wzyGeNI6/DCOIamXG8gWI6hgep9InDrLcCFRBTaFDEByrAdZX7p0yR7tp7m4wFmuEvmM2aaVHrKWWn4pSRZgpMxEKZEmBKx0jBpbKNMhTIww90OLv6ymHi5WdTyZ5jc39evQfDB3s3my1Rvd5gQIJkzsu8R1Mg4tfFf8AZ79lytZHUVvFhlrKB+rKkGWJTkUgsDzGZAicIfZmnRo+/TR4Qkm/lBJIBBmDAk7gTJw/MmkV1j++1V3lbdJY8zk/AZypFJmIZKzAE8jk7INieUwJMjtefh3tDpEnm0av1fvESQxMGx0kSbbAxMYricSbNA09JVIYgO83ibQqwRv1HSMccPq6aRKqCqEAsAUZlvqBPWD1vYnEzgiiDxIXbU1jYS6cT4ryIGdVq6lK6Ft1KsHNzJXfbpFsLqPGnBrHQKYpFUVgDaQQ4M3bVCtDTuJmADXmreMxVYcfckKIO4kbGO5scO+EVXFCuKjJUopUHiEFiySI5SOW2gyAbdOkgjuWJu/T+ZQEQi7N+R6/Wc5Cp4VOoaH65n0kTNm1xcGNUB/zwVwjNVEWS7Byr1Fdryze8VUAhTeIMdL454/7N0E+zmiH5rwQ7FtidthpEj+mT6OaeS+z5Gs9mqkFVLTzAvGkLplSSpIN5kHaIa2F2/f+o/ORlIK88VE2Zz2s0nL+K7LAOpiykk3K2tsNK2uxmVxmYrpRAprUSATp2Z1DXIIIkjVEbbk9ML8sw0/ZhoTSqvqZoCubvBB31EECSLEAScQ/ooUqrFy7IxZlYCdR35SOg3ifWMSt4m56b+sQoCjxrZB/ncQvMMjIBPIBJAkdAd7kA/sj1HHFKYijRVYZ72uRcCBMg7MW6WGN+NVrsPBpmklMDxHcQJZlEs0XJkmOsHoMG+13sxSymXp5inerIDsplNLMSCLHmiALgGJjDMfZ7UkcSr/j48eZbNjnbevSRZfifhVK1KoASRsxUbAAQoljN5aOuD8lxuULMKioACwMyCQQQIEhheCLgX6Yrvs/xUtVD1aaux5ArXOkmOgMmcE8Z4hVUigoA1NpCleUg3EUySJgiDMRvfCjhBax/r2/mN7SURQoNjkeg4r+ftLdRzaykXZYZEJgWgzMFm2AMkR2vOLjks+KhIkSOwP1O3w6Y8VyXE2pgk0/EiWUHTZpIYReVhpvtHrFi4LxatmWq/Z0FIqNRJLEu1uUi1yATO1t74q7Lky4ibFjykmHHtbbbXv19veeorUBMC8b46xWfZbh1NEavqrGS0+IxOx3AHSO8x8MWOjVDqGGxuD3GPYwZTkUE1Z328pgYHiB8SgFWNgLapjT1O5AEgETIgkb4Ko1AygjY7dcJ+OPoYNo0g3NVdMmPumVO7aYsdrXthvlySo1e9F/X5DffYegwStbETL3qSTjMQfbE/EPrjMHqHnClbfjsZXxKSOq6Te0A35jImZ6Ak+WKbX9qkEvVpisgYE3K6qkEljAg3OxEYb+1HGKdFCtIOzPHvrEAyT0jbYeWKfxfNoaQULJMajoAIMf8vS3UdceK7PYB9toxcHfK2cEADpf2rzgbZ0tMC1WprCCGEkmCBeCJiY7Wx3wKp9mrq7oy0kY8gY/yhEDYags6Zi4AwLw6j4gAB0NqYkkEnSALKkcxjvbc2xcF4hSegikrUZWkB6YJFukEaelpv3xjtoO3SD2bsr9oDaF43lPr5laub3YozaeRQtz+EXEEsYJnbB1GrVy2pFa1NjTbTe4PcA2Jm+Os7li7mKJgiZ6gmfdAY2jTePnGC8jlJ0I2palRZqSoA94gQI5mgCY/FjGyqR6wMOfN2dtabEzWRztfSadNfe5fJZ90liIueaDG1o6WZc+co9KgjMq0wya/DI8QJqJIUSSD+sgWkhmBvC1NsnWJIlitF4jUvKwEjUAAJGq1uog4M4XRqoKnjgotWATqJWwsSsQGkAypERbA43VBV877SdVZ20Dkz088Qy+cY5c8/IKjoZAFxAYDqDeJsRhb7V8HyWXyjNUBpIAFmnqnrAjzP5DoAMIP9nucOXeolSk5DBG8ddOnQS3M5LWv2m4PbFg9tfaGj9irqj0nJXSQTq3gWWDqa9u0T0x6y5VZLarjT4bDcieW8IzwdlFEPUKK2lQpZoi5HcwL2m2OcxlKz06BiFRmdZbTqQzqIJjUJQqbzzRF8Mcpn8nRFKtQpkFV/W03Bl2X73iamUhpNoFumEmY43XKFFqF8uV5aZEhDeYUzBEnmHfHmFACd5j9pZtj84/qSJmwjGpTMM1gvRZNoNvh5xi15QrUpE6COUkhWBJP4iN4sRHXpcDFSpZVatMBgFUe9UmAP8AEfIYdqgU02phGAhF1NEhSY6gE2Niek7XxK4B3A3lebtuJ8ZREA4hvDuOvl2UNTYu4FNGk6tQ5dIUlYkAb9D0w3eo+YphXqlQqhdVNoI020yDLEd4gzvhRlOPTUeroGuio8NxEssjVFp62vt2xmV9oqSO2jVJsKYWeYtNlIjrI+EYPI1Dw+clOjR3gYA+V7wHNIxrDwSisEBbUxB2++xMarXHn8mg4iadEc9JCzCKYJIZgdOrTBKmxEj6b4BzGQq1Kn42PNqCEgCZu5AGkEnuLjrs2yGkqyuqAgT4luWCIE9RcW8vPCMrBRdbzgGNXuearzgDZ+mVpS5RS0OAiiLmweCxAPTewjDXO0Mscm2pnRmIXwkUO9SoIaLqS6nlYNygTfB36Po1cucumTqKoVTUzDaRBEGVcnnY9hAv8MG5jjirXq+AiuJppUBUkBQDsALm95/ZBsTFiSmNb8c+R4+dYfaMmNmtF0jy35iDhHsdRrUkoOzUs0pZjpKgidlYKwY6YvpsCTe+CqXsJHLUKolg71H1FXAB5WJE6tW1rAdccZpVavQKMMtD66jkSwLXFotpgKJ6OSTAgs+K8RKVkV6qtS0hy700Ia2k6gbLZT7o3O22Gl8QQlulcfTkc+/nJwneNVWePeVNvZY0q1Qs7ONQ8OsEC09YZSwn3ZgMN7kHfDX2erU1zIcTRp0z/JA2BNiN7DVzBRPK/wDynEuR45VpU0pq5VDJkJI0sZkTE39Jn0wt4nxalQ1l3U1WYG14USZYC0yYgx8sTd6L8APT78+coCvkfRW/7eUur8WGos2uQSQJ000AJI2u7ECdN/OMMOCZxfCQWLsJhbk+t9xPX6YomdzlWnSR6LpVFbmIYRygSwABMk7bd8NuG8bCIpZVpgg/cIJjbqe4Et57iAS7N2pgdTkf7mMmle8se3X39paOJUxqWC6sTqBgsDA2CExq7QJ3wVWrDw5fkm3MYv6qfyOKzR9oKj6qdVYQsQCIDKkwDb84gzbFhyObL02KKBpJVZYwdNrmJ38serizLkJ0/PpBVgTtAPGqfip//sD/AAY3g7XU/mk/7n/8Y3g9Pqft/wBTK+VPOPazP0szWFRqSilo0+JqWWbcSykiwEATNz5YrHFPstMgq2vQyQTeNSvPWDBVT1jV6YeUmp1qBNRhvI0GADtOyz2+WAMzwenVpM6u5pWEh9fPOzSA1gxiTjzdetySYaB8RVxRJ3+3pBslTo1arVtSoqX0qZ1xFwoIMSRO2++JkZUqeJSJIEgqwG8QQI2367RiKp7OU0TkrAvNwVawuOUwQW2kdIPng1nHhKmXpKzJOpgZM/Vm3JmcTutm7lHfsuXW5369P2EzjXEnrsiqCjhTLA7yBAJGwtO9pxrhfFyFCOpZ1X3uog6tzJGFbVjOsFSTJGkGJFibmepsMG5DJ0tS1GZYIkqCdIYyeZYvIBAm0xgQAiky3sjE5HzhNY63+8Hzmcq5eq5Fc3iqEcsQAw1TqmKguQVG3mRjr/eYVwrAtrpMrMJepRcEx7lTYgxIIIM4n47ljmctop0qhNKCdGtrAdVFrACCRaMU7gvEmU+HTUFnIAOxAmbREzYXJgTETOLMeMMmqef2rs7YclWD12PSesZT2vC0Ki0AlOqGEaoIqTLEl2IA+/ywBcAdsVjjb1aoGa8HwxW5EATkYAQYXv01FSDIjHea4ulUIpphXQKlV1hNQBYnUoUEE2gjv8MA53j1XSlMMddMnQ5YlmmRBmd1gW3gWm+CLXyb+kjbxbiIaAp67l1LKQVYjTG3S9p7eeOstXjVC2UaiGiYkCzdrzPTEtaiOau1O5BiFlVHXrYXN/zwM2bQU6dTd2Zl0wAAsxeN57fuxgOqcQUYal+8jy1TXUCqnMGnUxsF6SDYdyTbbFkyoRjCjxKiktyEEyDIIYC4M783zwDleEU20ruGMtPYSbDuV69L4MZ/sxUrNFhKgLpsjbWUyD5MR0Nr4Uw18QShxsVP2hdTipp6mZdO0qxC6mInlSLXgmLdRAtgnhXEKblNJKEFQ3ulQBbTpIlSepG/e1qpxGoPElgQB7skMTLEkkraZOw8hfc3HhvswjrqXXTimWprEPWcCAWTUSsk2G9umBKGtuYeELqGviccW420kOSF+6yloUBoFrjT3AiDJPfGkzZZkXUxQRzxdALqCsQ25EHpETjmjSqJ4tCrpd0qEIgBMpBYPaRPKVIN9u2JRmU/kjbxIAKkKqCLEabMO4nbV6YlbHp3/WV4AeQarjjz8oYK7qWiozUgNPuliQQNYRFY9VA6C+0C5XstnKgPiNUIJBUkFG1JTJiQwu1z1BkeeNcFpZfUdSpXJAARiQKLhjIJCy07hovEDC72jdqDEqpCgnlgrpEjtcgMG3uJHS+KCCAGUxBHe5NK+f6fyY3yObrVYruqK6a9KCYLDURZZsbdBt8cKuIB6vOWVV5Qfe5QGmwAPczAwVwvj7VKYZw1JNV3BIBOkqDqjs56dcMOH5oIJ0UXLCVJ6zIgjUYuQem0HfCHcbdByb89q49ozJjfsz3x7wDgGXWtmB9oqgypjSbGN4BAMAHaIvecRe0fDKHjVWokatWokKyhWAE2IChyVZjEbRAxupqNXxlpqNLjSbqqnrZQTG40xBmO2CXYmpU0tTCDSShZdIci7BXNt2gEzcGcaGvGfe/WJ7xmNjn0gXDcsfDps+pjqCqqiZ35zBuZt8DOGVfMqFNN5OllEGSCDqtJOwMmR3GAq3EatGqGp0gSrxpW6MpFmWNo2PqMTZzJGrT16VZwdYphrjaRNhueu82vcz6QPHq52+k9LH2de6DE2W2Ppvyf0hzcc1KNLCUkEpquBYSdzGkAftvgjh3tEzaghDoCQ4Okfh5j23NvLFLpV2q5gvl6Y5UM04WVIgErJmbTa+8C+JK/EXr0/DpBUqM6K+hSCyyYZrgCCZEzqMWtIqxq4Yksd4OT/wDOdFZi3HFdR6S2eBR/CP8Ay/fjeKp/utmv55f7JxmO38hPK7t/8D9oAnDSUZ9SqpWNGqCR2tbptJ6YAy1WvTqvlsu8loRlUEq19oI5oPUeUHAFR6hQDWpBEQv3gfOLeo74N4W7M9FdJR9YUvtIF4jTOoG8z0uMUAFDHZ8ilh3fEJq8UrPWf7Q7FlkaQYE389ukAx9MMOB+z75qnUenWFN6X6wAmFIDEA6weVgREEdN74I9rlFSqNK0xcMpVGBqBmJtJgsFI2F43MjAtCrV1NEaqURTcgBmLgDSoXSSCA0dbN0sWoK3FwS5PI9LiamgVj4dwzCxPMpEg9pETYeQwz4fUQ1wkfqdQYyACCNxqi/qACLdLY6ytWpWaozTygsxkgTPXveZ3uNsPvZ1srmcmaNcOtTxGakyBmLRA5baTcwVtYL1vheMBySTGdmyqrgN+HrXWXT2Uz9JR4Ct/wAwEkgDoAxuIAsGJNrG2KL/ALTfZpqdZc3lE0Gs3gkIsFmIJLb21RGwmJ6nBGezKUaH2fL62qsw8V2ZQECyQrAKYUw0gxdd7WqdahXd9KVJdpMqS1iukwI3iQWsb/E1d+AoU1D7RmwnIe6Hh9YO4PgFwSdD6HU6ZtGkSLxIbqfpjrg+WKOK2YXWqn3A8XIOnURtci3YHfG+FpTy4LVHV6dQlYb8S226RNvXA+YzIZSKZXTLv2gAwN7mxmBcyMT943C+c6hjRWYg2dwIVxDMUqU6qbVA5bkV9NNVJFgSGewMXnvhNnctSKBkHPtp/je3pfBOXzzPSRWWHUHUT1vIMbixjoDyx3OPlYpNDIb6gJ5pAIiOgnv1jHGwYGfMMjMV46X0glHM+HUIYwyoFnt5bem++Jl4kDTqBjr1AmW90sATJ2Oq0CD64g4frdySo1vLtKzCKssesCASTBIA27kZN6bOlR0GlWuDFiIMEACV5vodow0it5mJWzEYwB7w5M6AKTQXCEmLhVVIgBt21cwgiRbfbFpyvEaOtSuZIqVFLASViQwVS0GAs2BaLC2Ev2mmpJAPhFSBEBhMmDaGFzbtbzwk4ifCrgBNE83MBYDclBMCL6SbXGJtZdq4/mdlxnDkZD06yy5P2lzNFmCakRRoaEVltqUWDNyc06gWk3mDAmyjU3pNl50sHB1A2sZGnfSpPrGK3w7ipAnmKsSsjdgZFwd5nyxbOEtlqLqoQVahgHxAAhY/d0QSImDPX0wDXZ1f3GYTbaFGokfb2li4BwLw8zTZ2VWaUZCJ5wNS3B30tuIuPPAHtV7LPUqu75qip1MTSQlnCljczEwDfz7yMC/pZhpf9WgDGmojUCy3kC0stiAzXkxMYX8Ry7ZjxK5B03UyrrzahKgIy6plmkari42OGDIqror5UQrnE23MW8OWsrFVqE01uTcAhTOxFtuv54smZ4xXNLwl5hU1NDwYG3KYIUSCRAEHCqvnETK/q6xpo8haZfX3B1DRII25mkTiJPbA0qKJUeQWgwBABO+q/TChZ/Cd/tPZxA9sX/2ZBqXYfXr8EZZzTokHkUQ2u5ZySSLWUAaTIE7mJ2VcXrUlasjDw/EVAmtCoMBSSCx1MW0wHIsGB9Ds7xVRL0WLvrV9NViSHQsZAJnSZYQDFtrTiu+0Gbq5jMivWc1ElVD+GVTYMUUkEBwWI5gZiZM4YmPc3ztPHdWw5Sh5EecE4qhppSCMrA6SQW2O8ReREjvt1xK9JqlZQ7P4vuros0b9CCp8+xIgziHhlA3qBjoDhdAnVK7CwgwFuO9hOC8ytPMKWVvDzFBWAUm9QKJALdDvcg+e2J2UnJQHuRPqWU5BuCLAJAHz6xVmfZWtRLVKGl0DFmVjDUtyb9R5CTffDfOUAjLTddc0jzoQrajcDU22raL722GKtwT2qq+HXIGtSVYp+IRAE730xbvPS7jI8RrFHamrVEK6lJEsgPQybsCYJO0YbkVxW3z+58++bLlfRhJ0jcCb/wDiO+a/7h/wY1ifRmPwp/axmE97k8v1jf8AyHbJTcq0iAQwJ96RaZ37YdVKrIfGotU0MYbRqZbKLFWnUSRIYwJ2AiyCtkFTS5hg0EaGkHoQSJg/8u/exxLSzjLUNKpTgMJB1XX/AKlJjrY3vj0iAdxPPVTca57iTMjPqqSObmaYJgGV2WQo/sjtiA1/D/4quKg57gbcwiTYgix/fjtKrVJkzeAWJ2BPvEb2m9vPvgHOvUblhIEDYSDMAg+9AmCP9cKABeaUIU6o/wCG8SZG11KyGm6xzmW0z1gw1xHU+kYt+X423DuHo9KkgaoStNmklZ5zAjmU2ghiCYnbHmKZoplyjlCFqDSTuSZmLTAi89YjdsW2lxSnVytARqSg4ZkIIkWkhwY31WMbD/qwscTWIpVIO0POdOXP2eogovvWAgK2q4MC1h0HcjpgLO0lrUc09A+GKVMVCEPdmiZPKYQNA7kQcIPa3jVPMZnWiNq1aWkmXAELqcNvYCyiO5jAfHa9YUGK+IlCo48RQ3LY2BHWLeW2FDDeQG+fOU5WGQLjobeUUmsXIYxJPwg726d/hhlmKtNbWqxEN7oIgC6i5gjvhbw5RUUgEQOpMSPTBWT4eFYhwAYBXnsR8IE9+2LMoAg5QAaEKZtSkgahNyJiTYC/MY6DfGPlOp3FvOf2dPr1x3X4e2XqrDLUBhlHXm2EfigjvPnfEma4ZUVRP8k26hoOr7s9/Lp87oLDziFxEgsBdTVSm1UqV0q2ltXMFnofIA3EY3wrIIytCuX0jTUV1AUj8aEe6SRJkRffHdCi1Onq5WgkMCwBA7difrbB/DjSqFKbU1pAWJm9up85jftgNZFgR+LHkzZAuPmc0qpoBkpsGaQX1TAESR8ZgYB4pUpmq7CIqSDpmFk+YE2g+RB3thvm/ZvmqKHBCqGD/dG92EwPX63wnoUqdR0pSbD9Y0QD6CLAfP8AYING4WbDkDacmxG3ufhklPhdNNCvUgm60wJ0rMS7TyyRYQTfphwxSnpruutXaGKtDrJnVBkEk/OYt1V56gtHMpzo9Ooyg1XDGATeQG6Cb/tw6TKU6hqJlyzU6akkuQPEkbAASI6HfvgMhujzcp7LiYMyqDrHBEj41leUKKq+EXDIWMEki2oRIPQk4h4VltLpT+0KHOstOuU0TyieUkjUZ/cMc8cqhkRETnDECnYvtBII94Ekc3c4qdbO6QyFHnUCqsGBBAjY+X5Y3ChZdxEZ1Je3az19D1noeWrU0A8TwDrYwHVgugRLBp3vAgR1titcbzFNKvhqAUQAi0wTBI8xt9d8JG9o6lVVofglgCI33A8zv8MWf2MyFI1lL1VhAHYMFEkMd9WwgRvcEbHBHH3R1H7RjpjxuO5ffb9Y44S61KaVNKaqewN4IHKVVpGkp06ECbgYJp8MStTZHWn4ZfWKZLLsZO/kNpHXHWZ401QCtSRKaBoPKANInmDACZkekRgbiPFruC1KqhIDU1MOmqwhjAME9e4vcYjbvCbH77j57wq7OCHc6vbYj14r9ZD+j28Y1MsYXXGkTyuSI5YWBfoOoxFxQ8z+KyIzyKnNzkk6TpUSWMAi8DmknuTw5y1RQKpQUifdB+6Dq2gEFRtudpNplcFy2pnVjdVIUlTNzqMrp2nreIG+NDfmJv51gZu1ErpxudN7SpZn2apimpFRkaBKggsTIgQDC8oaPM32wx9j6tYkCiGqWJKgToW+7EjU3SOvcY1xvMU0ZKmiGBIYCNxtF4BIdtz0BvgDK5evSBZFemragQzANMmeWwAM2ufh1pNvjsmLxZRicOpIHz7yzfpCp/OUv+yP8eN4rHgt/Bpf48ZgdDfAIf8AzfQ/cyu5VQKjTS8TdRfYmIOuZkeRwRnqW+kMGP4iAq362mxuD/AY8Fp1KxZ6ek6SyolQlSoBtNj0vFt/XE+Z4m1cLTqhlFLlYJFxsbkfG8dMWNkpq8ooY2osTXFevnFuRzHhswCnmUkUwLaioiPWYPpN5wNUrFjpdSKqxMtF+hB6YsVHhQdiKJIZrLpIBJGwbzPkRH1x17V0BVoUWp0nmkgFQlRCEEiGYHfUWNwCdQwK5V11BUMr08h9lqyM3iFb+6KOgMrFoEGbaZvt2t1xZ8x4DVKTIaLNJXwxSPhhbmVGrSSS25FwNhtjzbK8UKuYFwIFyIMibDe0j4zhxW4rr0VGbTPKQJEEACZFpPoOvw3tGJuUjyqoLAk9WitOvU1lXDEy4kQ3dN99oiLCO+JcrXp0yatdNYMoFaIII5iSGsYYRvvgHOZtTR5GOtahS25mLj5kT5HEOQ4c1aFVYUyS0EwAbmCIv+3YYVp8NtJ1IYbje/nvGXDOEUKVRdKvUqVmmhTD6RTHvAl/vaRG49euJc0HSqzoKepNWupH6sXgqCSCWLLZRO8bCcTZjhxpCmvhk1LDxWViU8kUiAZCiSCNyYwZneELoR3y8GQUNK87zqUSsEywIjfr03vtxe8G2JpvKJ+K5HMzTdj4gHPAUKqGxkg9WERIkwRjitmSEWGLPNwBECDv39ME1c+Sahqh6VQrKmWBbexuRMEgAR5nug8VXLadUqIMldP59b4Ki3I4jcXaBjxMjLz1hlLPuAWEkos3W0CBtsfWOuBchn6xZnAWGsRHW2JcrXZF0RIIgSPdnf1x2uaanyqxQPCiwKvLLKz0jf4YKuRURjcowZTvLlk8qGph3p6pUExfSLxqgwBJV+p+G1ar5kI6VlkM7MGQKBGnlIF7yLfE74a8Dgq1StTDJXkBTJBIJGwg3Iv1tPTHeYywYJ4JZGYECLGdZiQSbTqvN7eYxMKUkGMzZ3zkkn6fz/3EubyQNAsgJYVAKYVyVNjIHKdQAsZF8S8IJUrIKBiLSYiY326g4JrZPNN4VSlSCaVKOaaybkhm8EmbD8Pc+gM4FQXwarVoAp1fDXbmYARYz3Ful+2CyEaNoWLMyeMHeKfazg1ai7VirLTczOr3RYjbpN5B89saPG6T+AhNVRTEHWykheykU1kRtMwDa2GdE13WqlSqlPKsG0+KQukkzKaiSSdosvNtOED8Jow6E6iolWUmI3mD0kERAuMEv4ac/aNxHvXLmvW/PmpFx+gvjeJScinIEkyVsDEn49cZw7ippVFaRUUm2pA8wLmD22t54lq5gUgiCmR4dmDAhWJYmbcytDESD0EY1wPgtN2D1HCU6d+WQfKCR9Y+ZwwkabaTZM6s5bSB6eUutLizuWFcNUVl0olMLAYGbzBRdJkz0X0wn4ulNyAi0qdUXKotTWbbtCkR1mZv5xiyZLOFzWy2r9cisApG6jlGhtuqkgj49q7kOP1ctVb7RdNWkiAD5w2xIF8TcHaaragLMNz2cfX4mVq1GpoqGourT4TG/wCAyoIIJKtHWRcNs7xh61JWAExzDUsWFyjXDdLYqeS9s6dOo+kFgyhRTIkvM3J2IKtEdgMS5XjanLKmkLqdnKqDppqsArJJJOqbG0H4Y5sIK8V/MXkWo3WrpIYCekP309QbGD022tbBD1C9IKtOnWqKpXS8imJ21GOY32BFx8MVvLZx6a+FUIemG5WGqUJglSV/DO19vQYaZfiFPRLMA7Blp80g6SVINNp8MERBF/ev0IjH3Z2FiEmB3IVBZMTf7wUf5uj/ANip/ixmG36Ab+Zqf91cZh3fL6yjusv+B/WVM5GpSprpqBZJnSbk7AA73Efuwbk+FvTiq+poN7mxvGqCGO/78a4nkarFagqqWX3C0I8nblPvEdxP7nNR6dF6ZqNUqFT1gDTp+6J7nc/TBOxA25k+Nsr0ca2JJlswtGqGVTRa7FmVyC9oUb7gxsOuGlLJU6yLUcTSYkFWDKBp3ZdJhtJa4J2nzgPLua2nUoQBtc+8Qu423uT0mWA74Hr16gJRQ1MLNRta6RpgzMhSGhtJB3mxMDEwFm+sf4sOSgf59/eJ/af2e8LLrXXRKaQQSrag1xpjaCTYjbra6XImQy7K6wY8+uLecu1Wn4NXw0NMA6XsT+r1C0c3KZCk3I64peWlDodYBkA9CAStj1EgjHo9nYlSrSkab0g/PKdDKGm1mB1EQRItAk/DuMFim10pO9m5CGKlhMC09jPlfBdD9UQVMEAgR6QR8RaMG5arl2HPAefwPNotyiI2g79yIwOXUDsJJlRtQAh1HhRXK+JWeo7OB4dMVCJJEAkgyN/P88H1cxWoURSqLrBaSJueVeUNqkXAM/litJxupR06SalUQqBlJCxYQJuIg7DbHXFvbmnXNNatHSpHO4ILkxuLAAT0m/fCRhZoGLUpur6zfHnasirUZTUk6QrElSYHM1weogAHqTa6qtoWnptIIkaZv17Y4zmTU1FXLnWHKhSLXY7XiDbY7YYVGcEUfD1aTz1ApYkAQJnYSRMG+GG1oCKILn19uvlQi+hVKsgrGFB36x8oxDna3v6YKEkiQPS5xLmsysVadQMGRQaUjzG/lG3lOO/Z/wBmGzCS9RaVN2gSyyxv03UbSYuDIsJw0UvjaOxYnuq3vj+JJw/iubZaWVR/1WsaVQLqJZhy6gNQEnvFzj0CtSoZTMVlqMzhVJVS3KpiSIPYhYPSOuKdneFPRzQ8FTRZEUq1FWgWABvu06hqsSes4VZ+i5LA1WcT98SSTvJ7yOuF5NDkEGX42xoW1i7FV5evvLnkSgoHMpUbxHqXJvqJgiAT/wA306Y600SKlcl6jMZi5KdWKAFSCzdekG+2KPXbM0qa3GjUFVQN2AOkxAOzHbuPLDnhuZzLB6WZ1cyhacMsKbFSDsRYAdb9MKbDXiueacdHeWDh3s/l6a1nFJoAAu12aeh5tjB9fTC/hWSoMBVr8iAMHLCASGYaQIUknTq8vhiLL8XYnwamtDV5AbBWJHUmTfbVvtsJxHxTMsgbJtRpliqsrqDypJBEAmCGA8t7GcbpY7kwsTaWBB3+e8Br0AYJqFKIaEqEAteBdblrbWwPxsSSw1DURpBebC4Jiw7wPPB/Es0KmX0tTWKaqNSKJgSJj6G/n6i5XLKRNM6V0qYEG3utbefrB2xicXG5OzM26eLazQ43/aOKOaSpQevXqNTzFNw1J1JVocQwkWiQD8++I87w016RZtUlgHF9MASGIkGdJAsD3kTGFKZAH36h0kkhI5lGowT92fTvg53inCyQQFDVLlIBBgGyzPoBHwyq6xORQVBUcQWh7L6mCqGE+6WWFspO4JjbqRh3WdsoiNQKnWwRrc66u5MzMXAwj4VVJonWSrSNDSRAI0kj1BPri25rKpmKr0w8B9JViBMKq80CL8rb33N+vOxvxe0ZgZBq1i9tj5GVrMZ6tX1AFiobnUGFmdMlRAm4gnEfEc0wNJqCMairzMqnmYMRI/FYCSOuLLXpFaVQCrrJWEqUVALHaGtLG0b7D5UbI8SqryqzprIMgkflHywWMXfkIeRHRRlvn9I4/wB5c3/9x8v8sZhX9uf8X1H78Zg+6TyEV/yMn+Z/X+5dtRcctelVUHmGhOVgNXvAdgdyf3BUck1WvOoGH0HfrGxB96PUYD4PTQZddJJbnsunfVI85sBzA74O4Oj0wWUVGqc8wtlPRidzN47/AAxOw8RE6jisLcNrcO01nCsqgRTlFnRO+oxBWVv1vvgSlxjMOppszVlS8sVi1gBMxYd5vaMG5XNhaKJqCMXJ/WAkuT1texJue4jAdeotKqzOKYDWDOT70mYgQQIgC06T54EKw2g95xpX067+sNc+Gis5aANWidSkFRIu0oIvAECdhGEXGm+1GFBLUzrQGDymLcoEfsjYGQGC1lrIrEaU1G4tMEe6b7meaPIefX24UEUyA51M15CzsWgczWBMECI74FSw3/MIbObvrKVSeoj6agIBMrJ3B2v3w6yeYC1JZ2SNmWLHt6GYnp6YziHAKmYcvSINuWdJ1EDYAdfIR26YU067BilQEMLEH+Prj0lZcy0eesqBXKtGWHL0Qp8RDqbtYQREbTpJuYPeL48/zR1EfxaMW4ZxlTSC2idXLvNrH9+KquX1ajNxI/L5YPAhRjcWiFSQZ3l3IAYNGl+h5gYN7dLx8MOqftJ4a041TBDHrvNu/fCfKZAkkmxAk+W/1th1wXgieCXcli1wIEQPXqBfHZ1Tlo/HgL5Na8jf7QfPZ37RUpseWRpGs3IkkEnYYacCz4vQKqmldTsxWGZWMe9tysRa509ZAx2+WplUqrSkBeYKxJWbEgavOSCD1wqFFFM6zOo3ggRJjzvE2HQYnBR1oDiS97bnKT4pds/xqmU/V6wk2BYDlEETqadIgmbEmwIjCXNM7DWUDqGPNBtp3mR3Y/E2vibKZYVaWoxGwZRJkDuNp1b379cT53hziEALBrD3lsv3QJmD7xINoxMlDYRGTUx1Md5G4RwXqktci45miCNoAIkHfr5RjihmhFp5CYJS0Tq3BuRcD4YAyVEJU0MDNww/DADKRvzTO8jfbDngWdXWfEA0AkknqLAAddXmPhgchC31hrkCrZ5+sW5/NtmFVEEsRLk/dhpXzmIB3scdjOVclmlq128So8IVVplBAWSR3vfqJ88Warn8uKFYImmo45GUBW8uboIEE/tOK6/AqiOtSoDOkwH5jvB2MRBO8G+2Mx5AQfKYwRSKo38MAXMfaWqstFmDgSdKjQQALX6gD44D4SxDqEaIJILDY2gX6m4i4xbKvs+nuUFC/qwV1RqZjzBgdUQIAJPcW7I89RhmdxpqKQrJcMpIMEDqdQJkd/MS7G6nwj7R2XE2IAHk+9j0+vMJq8wBuTKqGLSd5Ig3Hw8t4sjrVHRwlRIDRymYixnp0IkeuHHCuGRUUDmDrIE/iEX6iCD5xM4c1uAuUOtkvEMsShmZF4Aj87TbHagrUYHP4QQJVEz6Uay1XQtoJbQSRJCgAdYg3J9fIYz/AHjetVD0001AS5gyAAZH5we9ojqNx/IlZZzzhtBW94G9x13N+uGHshQ0hdVLxNYMXMwTYlQJZeguL4oIAS6uLHhJuXX2XzDVKJUrpprIYEgHUQbA7qN5Md/jRPBNFiyqWRWIiA0Ak6dxDW6Rfti01Mi6KyUhoGoMSrgmUsQFgympidU9ha+K5XpUUvV1EkkagYEAC2ncmZn0xPhaiVlGTOctajwKPzaceNS7H/zxmJfstHvQ/sv+7G8OpPWdqX/Efp/csns0hGX0/dLyxEyZAt9MMm4arIVXUmtgx0t0HTqAJE4UcBWoaKjRptEH1jz7G1u8xizaALknl2t09cQZjWQkTHB1GpAPZ5H0MxlxuejwLiOg7RtA2wn9s+G00oAALJqKxNrkDT5m4/KTJw+UjSSGMGIsPOfX/UYDzXAxWGktsSRv1BF7/TyGBx5CGBJnJQraD8Ep06mXRGEOEAmZMSYvY2mTfCX2iyxKutNNK0qhQH3pnqBtAJkRtPni0ZHg/hgENJAuRtG+3TbbBVSiuzhTsfkZ+gH0wSvT6oXdb3FXCuDLSyyiX1FZcA7sY1bbA2t6dRhbxX2WOYS0rWQHSSRBH4Sd43jeDPobFW4gFt1iQP2x1sAMRDiAuSDIFwCd/X+OvfHKzK2oczgqBtuZ5eK7ozU3BVlJDKbQR9ccmnBkxDGR5kj/AFw69u9L1KLqAGYVAW6mCsX6xqOEfgkgksY62+Vzj2sb6lDR4OreS8Noqzc7aUMCwuT0A+e+0YaLXpcoUtpVjqXTBAUi52FyZBvMGcLsipR1Y2hwbybg9r/LDjO1ddSq86NRMAdBJixsfd64TlGpgInJeoVe97SPLoadcMrhqbHcbMDvb8xuCMLPaKlTSvop3pmJneSo29CbeWHfDMoRUIch1iQQqgHYgxbeIPXfzGO89wjXU8R5UKLx1AAgR6AetvTCVpG3isWMKBqjn2LyVL7JSLiS7M5J6br6RAG3n54sH2IXCtbqSSN7kDr2/icVPI5tlAQTygiL2O9up7X74Z0M4fd1dDfv3Hqb4kyWWJhsAx3Em9ouFE09NJBqubEAi20Hcnab7DbFdzuqkCdBYhwumCBeQSL+9MgeUG/SxrxQteAQIXfbrEfXGeOLagLHV6kQJ+EjCxtyItkNHTEfC0arT1oUAohjzMVYr975SSDP7MMfZ+iKAzX6w1FIWHJJ1Rc/EyJHpjnhGQpqhVlBlmsflEdrYEz+YBdKakppWAZIAJFza0iCJ7k9sCVJsXsYLYRpCou5jPP8NFEUyHNKqaYcK8efxBjobeW+K6nDH0sQQdA0EQ0xMgi4kzNvPznBVLPB65WrLJq06mMso6PqN7G5BMQT2GJRxrXpk+60MzWLgXBDAwZ/CQLGLjDlBU7Ss48+N7O5I9+lRhw/LzpmARPMLA9D0nznz+bWtl1ZdKuoYxHaL+e1t+0iMKMhUqDWGjRJ0taSOgKxykdT3NsDZzOaAT0gzveTBv2gn64AqbgOAgC7H2grquYUJV0tcMyhiF66AWE3AaTeOY3viOlwE5eqK3jFzBZtK9BfSF67eUAYzKZpCXWAhMmSY+7pG/yjrf1wFS4mab32gqZv0gxPkfqe+KgDdDjyk+Rw54jf7OdUVVV+ZbSefVPMFX8UnVPUXm2Ne0WVqcoFNGWICL/03CwBN+/Te2B8rxNAwqOssoOkncA/unriHP8AHtUMGPIbXNrRta+/XbocBpYtxMCA2T1gv6Bq/wAzU/7T/vxmO/8AfbMf8vyxmGd1k9I3ucfmZbSVRgsE27yI373+E7eWMGdXUVaQfO1+3cdfkcSsSippUXFzEk7+ViLCR0Eeq/NZMPcarGWM9bdCbncRviShU5zQsmMxUB+98N9+4+P1641SrKJIIsYMfG0dDfC+rQYAAkCLTB3ifWNtzafQYhrZDSqhQYiNQv8ASeoGBCjrFDJZBMYjig8rWlp/0vbHDZtSrWgCYgeX+eFmXqgVAjGdJmb+dz9dsGmiNbammDAgQLmTfr1+EYZpAjrbm5ldUZgZILASCN7ADyj9+N0SCLXFgdtp/j64gq5bSBEDad4IA2HXsemO6NIhbSZEiL3kdvT1+mNqDp1HeVv2+ywp+EVFhK3+BHod9sIweUHqIXp1th97aajTpat2fy5bGfSTPyGElPLwxUm4IJ3P5AXG849Ps/8A8xK022kAWL2kyRNhEn+J/PFpzo8SsbhQFFoBBuSTtBkEX9PPCatlF0BYYErERqlut+guT8cF0SSeUcs9T8enkPWBjnNEGczaSDHnD2h7wYEg7xB2A6CABfv8cHyjGdXM1iALkSLibdDvvOEdPLxLndmibwBBO/rHxw2ymV1WG/RgD0EfXt3n0xBmYFri2cE3JadJUcx5kEdPSZ/1JwUoRgTMEGf4nzj64TOHVyDbTJ2+MTtuIsf2Y71gmAZN+WYn0H0jA0Zlt5xghTV7wXqLiw2/9t8QV82iKTuCRDC9oNo+V8aq5MMtpLERFjF+lvL6HCvPcCdW6hT1MQJIAmen7jjVQHrOpwIxo5lSwZYvv287xc/TDepRVlkaZ84jpuCD/qcVMZFxqs/QgR0mJn0wTTpMxZQxUgWMyenQHz/iMYy31g63hebNGihY7EXAN72+A32/dgfIZ5kfQ4Do3MjVCQwUiLOAwcR0I+PZGGet+raY6nftAFt7Ww1yVSlSBolnhW06WllDR74gSt7ShHeDMY4YyLiNObISym9P7fWO1pIwkGx6SdttjGIMxlQRAi9pJEgAmN9/e/P0wPSptpEmdUkae229usYlR+RqZ2aRqJa0kRtePhjBcMBiLg9ThMk6bKDDHsBNhPS9pPUYD/QjjopkfEXw2CwzS0rEmwvpE/Kx28rY7ehyppJhogAjvfoPpIP5EclcwSpXcxIvAWZ/eCrJ6WjyvgqlwhR7ygc1/wAvp9MTvU0QbGNxO0/HaJjEr1S66lMxYx8I38zHrHfBWx3hLiJg/wChqP8ANr9f341jes9/rjMd4vOH3cdmvpv2Jjra82/jpiZawA0zt1H1PwBt64UPnCGI0mQbmQLRBN7z6HE9KqYlt2uFH3SO9/8ALz7T92ak4wci4YykgCJjYkAx6knr88dBFk84EG4m/YWm238bYX1cwwBIa3laxtt3jEeZzQEw0LAn4/xvjkx3zNRAD4jGYpIB7xMSOlvn/pjtqq7hQDuZPn5evb88LMxmhJaTI5fOJmx7yb+vlgMZ0hd5tYkny/j4YZpjvCDQEbVHU6uXUYnaPWPTrifLoAii/nAH1/zwjTMSLRJ0nztJjv1+mJ6HEGBhhYbH5edu/wAcCUaJZWJsGLP9omXQUFKpcVAfO8iPjH7sVjhTqqu4kMBy+Vr3n1xYPayt4tErufEUgyfNf49cVzhuTL0yBuAZBPSOnzJ+Bx6XZrGOjLMSlRRjbNZdRQpm1xPzA67jFio8PGgATpA1diZ3mb9Y9MVvK0+ZgTChTJb6fwMWCpxZCtM/jKkAH3RYGw36GdjhXaQTQEHtKkgVGSZAeFuADJJsCASTYeo3INscZThkEBiYtsYA96f/ABJvjFz6xduXTvGo32G49ZJ39MdU+KBm2MISPU7fS/ynEOljJ8eItuZ3Voy2obQbKBabSSSOxhfP44F/RQYAyYBuRsT3B67bd8SUMxo3uCSWAnYgXmw+8RftjS52lf3j1JG3l0vEbW88boa5vdMeDDsqqmdIjpG1tpEjp/F8b+yyJuZAj1BPU+g37jEJq6VOgAjveRv02sD5z9cCDiDjmiTff0sCf42OA0NFMjLVmNgoJtDADz6T3Jn4n8sQ6VuZP3gT7u958pIFx85wF+kwhJK+Z+Mm38d++IHzrsZMjSfd7bxb4HfBDGTO0tsdUPy/B1IMtBmdjzCVtJv90X/feQ8PQAJTQaZBBgEAgRYm9/24GXiFpIYmQLHuJkjrb0wOeIO8/dgn0IvB/Z8MaFcmHW+5h9XKM6aRaDPKPneO3Q9caThKoWefegTaw2iJ7AT3wPU4iygyvLsBYEzfy2P5nElXiB226BmHW1rDfeY7jGkMBUc+VaoGdimoUyNRHS9hFv3x6Y1UqdABBFh37bHb9wwPWcvzA7NElfKJA6EWP+sYhObIBg77Xv0gSbmx26RhZQyVhfEY1cutRGUqpDRaLix+X7YwNlspEmeUiI6ECxvvNjPqvnjE4gzBVMTAuJBuBv0aRBtta2+JUze6kQQJki3kJjcT/HXgGAqNQNpoTPsydx8v8sZjX28+X1xmM0tG6Xilc6zlhpJYjUIHXeNvOIi/ScTU9RJ1GCAVIF46GwmDfb0wRUpKobUYL3uxZRAnl6aZ6+WBqFCXlSzEbyFUmRI232B9AcVkiP0DYzearySBIEDSI8436zO/7sK2eAZBi2wnzH8dhgypUAK31RcSywFJmJJAsT93e2JqVJWLwGRVVZtIJICgftsDsb3wQFQTiUm4OkyAATvHlBAMdOuBirkKIkH5/CPrg5TBENqteOgJAm3mDIiLjfA+dpMWOk2EwJWwuBcGYt9TftoG9QXxgGD0c2oYGSSJjTJ6f6/Tvg7NkqsG5kEENI3PTbobEdPnEANXKQWUqKhKhRBtKsGHxJ/zPLVwyK3KGDAqDq0n3tx1mRPeYxtCcEoXF/EUd05VLT1BIFiI5oiRbE3D8mRUagCpFcMzKXCxflmRcECQLG/TDNuGEq4jUAbLKz12G0QPpGMqcNCsjqkFVPMZ91Vj/qN+nbBLkqGoNXFOSrMzVKZWJ1JcH4HYEbW+IxJl6bU0Z1BZw4WmekwZt1Bgjp0Po0yFXTVYs2s9G6yQQN5BFptfzGJkJ0inCzJIEQARvJBB3nr8O/HJcLX4bMGylMmCwhjEQNxuDPlIFu+OMtXc1tNSwPMWgkkk8snrO+53wVlqNRQpddMa3EgxARSI6wNP8RjdDLAOGe493dpiCkg+Qna+2Ek1cQUZeDOHzCydRiRfSRNj1A6mJmZvHTEYzOtVImATIIgienXy69uuI8zlT4P4EDcoJuJLRIAkkyAYk7m1sR08owpqAwhieYbtEMp3t5kjtbBACowgBRGArMvWJg95vGNU6oEKFv1vsenxuPlgZ2KAM4MsIsJB6nt9B2jfG6AnUhO87zsLmYF40yD5+mOqIKG527AWILTPW0+cCfP5/CXWIabkQPQHb4jbywVRyzpqZlYBlKqyLMvAOxIDdQb+XS4GRUQQOUz94XYRJnr8DGBG4uCQxFGE0qYeexYT6X6+gOBq9TTqYi0yRPTb9hwdTNjo1ABdLrJBnlmSepBEk7CbYgqB3GxUAHSij0IMauYWFzJ7Y7mYMZ6zlEmpAB3kah097YY1n6OvSCIUb2EXsduttgOuJaFATSIBV0n5aYk7dGYW7CMZm6brcQYbUpbboCCDBn4Xg4wjfaH3IJrrMy5MMFEr5bkm+/S4t6jEb5pTVJqBjTpqDpQbA8ux3NmJE/dOJgyLVIVoJYsgi0xIE/2jB2mMaoGVClQYEAEk9TIM3iAPlgdMJMJAoyTMZxGIY8t7MGA8oBOw2knacR0qzF5KoVZtMagebcEljPbT6W6YyplVDFjAK6YvaxDWsOouT27Xx1X4ctQrodADvA36WI8h+XpjNAqMGMdZH+kE/mn/ALJxmO/0VX/+pX+yf34zAV8uH3I8xJan/B/on82wDx33K3p/6rjMZho5mj8fz1mL/wDL0v6I/urgriXuH+if243jMOPEL8og9T+RP9ZT/I4W5r3j/HXG8ZjjzMzfgM6X3qn9Bv7ox2m3wH91caxmBEFekKP8t/01PyOJP+C/qfyGMxmAEPF+GLT/ACqf1q/3KmDn99P6xP7zYzGYJpj8R9lf5Af1Y/OthFS95/Q/kuMxmA6NCHX6ftC0/wCF6n+8MDZz3z/WD+4MbxmMHI+v7wH/AC/WE0Pdp/02/uVMKuG+8f8A8393GYzB/lMUYVnun8dDjqp75/rv8eMxmATiAOITwj3Mz/R/9cby+4/qX/LGYzG+caeTOh/KV/6X7MQ1t1/pL+RxmMwQ5jOpgdb+XT+tf88dcM/lG9G/PGYzDY0xvmdm/o/swt4T7lP/AKf/AGxmMwH5Yo/hEc4zGYzEskn/2Q=="/>
          <p:cNvSpPr>
            <a:spLocks noChangeAspect="1" noChangeArrowheads="1"/>
          </p:cNvSpPr>
          <p:nvPr/>
        </p:nvSpPr>
        <p:spPr bwMode="auto">
          <a:xfrm>
            <a:off x="245004" y="-151652"/>
            <a:ext cx="480007" cy="319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3426" tIns="61713" rIns="123426" bIns="61713"/>
          <a:lstStyle/>
          <a:p>
            <a:endParaRPr lang="en-US"/>
          </a:p>
        </p:txBody>
      </p:sp>
      <p:sp>
        <p:nvSpPr>
          <p:cNvPr id="54277" name="AutoShape 7" descr="data:image/jpeg;base64,/9j/4AAQSkZJRgABAQAAAQABAAD/2wCEAAkGBhQSERUTExQWFRUVGB4YGBYYGBodHRocIB0cHB8hIRggHSYeGx4jHxgZIC8gIycpLy0sGh4xNTAqNSYrLCkBCQoKDgwOGg8PGiwlHyUxLCovKiwtLCw1LCksLCwtLyksLywqLCwsLzAsLCwqLDQsLCwsLDQsLSwsLCwsLCwsLP/AABEIAOEA4QMBIgACEQEDEQH/xAAbAAACAgMBAAAAAAAAAAAAAAAEBQMGAAECB//EAEkQAAIBAgQEAwUEBQkIAAcAAAECEQMhAAQSMQUiQVETYXEGMoGRoRRCUrEVI8HR8DNTcnOSstLh8QcWQ2KCk6LCJDRUZIOU4v/EABoBAAMBAQEBAAAAAAAAAAAAAAIDBAEABQb/xAAzEQACAgEDAQcCBgICAwEAAAABAgARAxIhMUEEEyJRYXHwgZEyQqGxwdFS8RThFSMzBf/aAAwDAQACEQMRAD8A9kxvGsbGGQZsDG9ONjHQwNzanGnGFcbaqoMEiYmPLGzUABJIgdfTHarnVKzn/ZUlaSo3JSEspJGtpmSRt1+g6Yr/ALR6VVqYaKhIdqhIIRSQGCCCCYESbSBsRIt+doLml5a4FIX5Dv3JM2A2jHlnGeIJXq6aLbNCMY516AiNuYna048zMvdtqUUDD7NgV3s8CPUyCqpNCNBUySYAki2qyzygW33jAuTr1EbqsqaS0kIkrMm5EAEsxt5/ETN0Xy9ShRrOrwxbw0JiD2PWR1tY4YNk/GUPUGlpMgMeXfSNJErZTfz9MQZNQ9PSD2gYqJx9Tx5V6+fXylzyPGaTjUyilUpco1sIlhAGvrMERE2NsJ/bHj70UNKosu0FRTZlkTcmCTAANu8YXjg4y9ZXqF3ZhqJZG06zeNU3iTJib+eK3wT2rq5irVSsANelajIlxTDBWCmLKNiB6Y9FnZxVkEc/9xePC2RGJNV+slzR0IaulpceGviKDykSG1GTsTaB8Yxz7H12qrsvjUyyhm+8YGmfI6mBN/QycWX2k4zQ0JTpg6JBqBgbx7pvPnzDuMUviHEQtVqi+4ABA85t64iZlBA5PpLOz9lwlQznz2+cSzjJVPDh1K1KRLMyi0SbahaNPTpbtZxR9rCEVRqdydU3F4NpY3vEDrip0HzOZTx2DjL0wERUGq8blA4MxAkg7nFl4ZT8KkCadaarkKayrpB3JVCdSkiRO1uoF9w4WQll2sSHImlj0l54dn1rU1qLsfoeoI6YJ1Y82znHNJFOkxV0IjQX0sCTLFVOmZiQQbERvGHXE/aWsEAVQKmmNOyl4kCTaCbbzcY9EdqWt+doWNix0x9xnigp0yFI1tAUHrJA/I2nfCrhyVKhVS9TSKekVAsAHvqN2Nxt6d8VvK8aqOi6nICsQzmzCoNJMIbRBG8n0w64bx/w+ViXWYXTBn9oufoe+JG7UrZqJoSrLhGMEkjbbb5/EsfDazFIf31JU+ZHX44JnEGVr61DRE7jqD54mx6yfhG9yccTc42MaGN4KbNgYzGYycZOmY1jCcanGzpvGYycZjp04jGsbwv4xnnpU2dVUqolizhYHqbW8yOmBZtIswWNC4wBwAOIuHNPSNeoxO2ncH5EYU0facqCGUMxgghoBkSIBHu2AtsTfFM4z7UVFdTrd1IOllMHVOopcSwGoLMeQmMRv2gMLUn2jezoM7adWn3lt9tuIrl1p1XZyWbQApUKIEn7s/CTgan7dK3OVmneTJlpEERFoubb2kzOEmb9pzmUp5avlqZWAzai6xazBgRpN4O/vR1wpzQZeWkqiiouq62aY5uZgT6dAL+s2VwDqQ1dX8M7M6Ji0hd7/F0MmrcRqJRrZZAWpO2pXfldVgSsbrqEKSDe8b4VZfmq6XBNQnYDTE7AAes/HDTgdfxHdS60xUWB4nMCwgqpJ6kagDa2EvD81Xr5nVTu7OTO+8sZ2tufTA5bdBRkmFgpBJ2li4t7NLlHGgagRpVrElyvNe8neSenWLYEXPJTZnDcz6Rzk2GnrcS0iJH0nG+LcaWlS0UXcRJKSCoIsChI1qCSxgk2I7kYrX21mJakjSbiedu1zG+14F8LcBjYjMSizqHS/wDUccQ4rrbnemkLOpWao9thaYBJmNRAg4n4V7E5xlTNUzSrpVuwdlsC2pt+UCZB6g6rYE4fw41s3mPtK+JWWkNKU4A1wqhQqiCQSAY6hu84u/sxrTJCmtItT1FmKHbblhmBmVMgHr5xhq0tqR8/WpqdoceDpvtBOKZQ0aa1WVV1MFpBRZQqnrGx9JMHFRbg3i6mNVDNQRTUGeYgWJ7W6dTj0Hi7eLTfWniKkRR1kNIMfhmmLxIX7tiZGKVR4YQwIXw4Vmqwdfulfd0gnZxvtpYzYwk4yp8I/v3lGHPiRSrr4t6MtXs3nhlKY0K7FmA0WkjbckCZkz57dMWfhubfSa+ZKoGPIsE6F/pXuRcwMUzgOd+0FFYTSRiRaCGMgEzv6eeLXR9qKYqeBpcuICjSTPKDdrgfOcO7I2kG2+/mZIWJ3MXZnIUvs+tCCzhFENGkdRIG86jfzN8KOJ5FKdYslR6iClrPhsshRAgzt2CiTtiDJ8SetBLpTNRtRRU3IN5vC6YK7bzgPOZVKtEIykwS5dZk7zKneLXA77jaVs35WG1c+39+sJsrYGIB8x7wVuIeLU8JdajQ7uHu5EgQNyhExJ7WB3xZOHpNE1FpOKYBAIcOWAjm8pBDajeQQeuKpS4CiOalFyKUlAFALQSGgRB7CQCesTfDSpxV8tFKkj0qRJDlahZmMG+o7G563vMxjtSA1e1TtTqAoGxlhyNTN1jDCpTYzDFlge6CbAQxFpEkA274ueVo6UVSZ0gCT1gb4o/BuKyAGISm0i7KbbTaykEqRbf44tGS44GJ1gICYQE8xHc9ATuB2jqYFnY82NbLMbPmZiIyjUwO/UxsMbwpzfFELaC5pgQWbYmTAUdQSSOk9sNMemrh+Iy51ONY1jc4OdMjGRgTOcQ8MSytExNok2G0kX7jE9KpqANr9rj9mBDAmp1id4zGsZgpsA4jxdaQvDGbqGUN8iRPX5HHmfFeIVM3zmPDpKATJVhuwB1L+saFLfh64v2SAqVCzL4rKP5QgaV7BU/bv57YrHtFn8xRYlKgqMak1EEQOUKA4UQbKOXUTYXM4hyZFca72+ff9ZNk8zKvlMvXVor0aiICAurUDNzYsYaSAZE7jywxzlKgV5SzsVAjqBMkcvcxNxYdesHEuKvm8uzvpWjl4UOzEsTaeUG5JiJMnqR0E9neEjNWpVVpaPvuxg9iBIMkTaw88ea6hj4Pn8Svsr9nGMqy+LoYu8LMCsfEdKYZQzyTsv3isTJ2GxNoGDUzZbLhWR+WoHDSQ8iItc0zEjfr2wLm+MEgUXVKml4EA3gi5J6GAb+VsNstW8ZfFVtPJoJAMCCIGknlM9jHoMZlLDbyjsobbAH1ir2HF3EHFM8pYNUAUggEgFZt1vF/K30wzyGeNI6/DCOIamXG8gWI6hgep9InDrLcCFRBTaFDEByrAdZX7p0yR7tp7m4wFmuEvmM2aaVHrKWWn4pSRZgpMxEKZEmBKx0jBpbKNMhTIww90OLv6ymHi5WdTyZ5jc39evQfDB3s3my1Rvd5gQIJkzsu8R1Mg4tfFf8AZ79lytZHUVvFhlrKB+rKkGWJTkUgsDzGZAicIfZmnRo+/TR4Qkm/lBJIBBmDAk7gTJw/MmkV1j++1V3lbdJY8zk/AZypFJmIZKzAE8jk7INieUwJMjtefh3tDpEnm0av1fvESQxMGx0kSbbAxMYricSbNA09JVIYgO83ibQqwRv1HSMccPq6aRKqCqEAsAUZlvqBPWD1vYnEzgiiDxIXbU1jYS6cT4ryIGdVq6lK6Ft1KsHNzJXfbpFsLqPGnBrHQKYpFUVgDaQQ4M3bVCtDTuJmADXmreMxVYcfckKIO4kbGO5scO+EVXFCuKjJUopUHiEFiySI5SOW2gyAbdOkgjuWJu/T+ZQEQi7N+R6/Wc5Cp4VOoaH65n0kTNm1xcGNUB/zwVwjNVEWS7Byr1Fdryze8VUAhTeIMdL454/7N0E+zmiH5rwQ7FtidthpEj+mT6OaeS+z5Gs9mqkFVLTzAvGkLplSSpIN5kHaIa2F2/f+o/ORlIK88VE2Zz2s0nL+K7LAOpiykk3K2tsNK2uxmVxmYrpRAprUSATp2Z1DXIIIkjVEbbk9ML8sw0/ZhoTSqvqZoCubvBB31EECSLEAScQ/ooUqrFy7IxZlYCdR35SOg3ifWMSt4m56b+sQoCjxrZB/ncQvMMjIBPIBJAkdAd7kA/sj1HHFKYijRVYZ72uRcCBMg7MW6WGN+NVrsPBpmklMDxHcQJZlEs0XJkmOsHoMG+13sxSymXp5inerIDsplNLMSCLHmiALgGJjDMfZ7UkcSr/j48eZbNjnbevSRZfifhVK1KoASRsxUbAAQoljN5aOuD8lxuULMKioACwMyCQQQIEhheCLgX6Yrvs/xUtVD1aaux5ArXOkmOgMmcE8Z4hVUigoA1NpCleUg3EUySJgiDMRvfCjhBax/r2/mN7SURQoNjkeg4r+ftLdRzaykXZYZEJgWgzMFm2AMkR2vOLjks+KhIkSOwP1O3w6Y8VyXE2pgk0/EiWUHTZpIYReVhpvtHrFi4LxatmWq/Z0FIqNRJLEu1uUi1yATO1t74q7Lky4ibFjykmHHtbbbXv19veeorUBMC8b46xWfZbh1NEavqrGS0+IxOx3AHSO8x8MWOjVDqGGxuD3GPYwZTkUE1Z328pgYHiB8SgFWNgLapjT1O5AEgETIgkb4Ko1AygjY7dcJ+OPoYNo0g3NVdMmPumVO7aYsdrXthvlySo1e9F/X5DffYegwStbETL3qSTjMQfbE/EPrjMHqHnClbfjsZXxKSOq6Te0A35jImZ6Ak+WKbX9qkEvVpisgYE3K6qkEljAg3OxEYb+1HGKdFCtIOzPHvrEAyT0jbYeWKfxfNoaQULJMajoAIMf8vS3UdceK7PYB9toxcHfK2cEADpf2rzgbZ0tMC1WprCCGEkmCBeCJiY7Wx3wKp9mrq7oy0kY8gY/yhEDYags6Zi4AwLw6j4gAB0NqYkkEnSALKkcxjvbc2xcF4hSegikrUZWkB6YJFukEaelpv3xjtoO3SD2bsr9oDaF43lPr5laub3YozaeRQtz+EXEEsYJnbB1GrVy2pFa1NjTbTe4PcA2Jm+Os7li7mKJgiZ6gmfdAY2jTePnGC8jlJ0I2palRZqSoA94gQI5mgCY/FjGyqR6wMOfN2dtabEzWRztfSadNfe5fJZ90liIueaDG1o6WZc+co9KgjMq0wya/DI8QJqJIUSSD+sgWkhmBvC1NsnWJIlitF4jUvKwEjUAAJGq1uog4M4XRqoKnjgotWATqJWwsSsQGkAypERbA43VBV877SdVZ20Dkz088Qy+cY5c8/IKjoZAFxAYDqDeJsRhb7V8HyWXyjNUBpIAFmnqnrAjzP5DoAMIP9nucOXeolSk5DBG8ddOnQS3M5LWv2m4PbFg9tfaGj9irqj0nJXSQTq3gWWDqa9u0T0x6y5VZLarjT4bDcieW8IzwdlFEPUKK2lQpZoi5HcwL2m2OcxlKz06BiFRmdZbTqQzqIJjUJQqbzzRF8Mcpn8nRFKtQpkFV/W03Bl2X73iamUhpNoFumEmY43XKFFqF8uV5aZEhDeYUzBEnmHfHmFACd5j9pZtj84/qSJmwjGpTMM1gvRZNoNvh5xi15QrUpE6COUkhWBJP4iN4sRHXpcDFSpZVatMBgFUe9UmAP8AEfIYdqgU02phGAhF1NEhSY6gE2Niek7XxK4B3A3lebtuJ8ZREA4hvDuOvl2UNTYu4FNGk6tQ5dIUlYkAb9D0w3eo+YphXqlQqhdVNoI020yDLEd4gzvhRlOPTUeroGuio8NxEssjVFp62vt2xmV9oqSO2jVJsKYWeYtNlIjrI+EYPI1Dw+clOjR3gYA+V7wHNIxrDwSisEBbUxB2++xMarXHn8mg4iadEc9JCzCKYJIZgdOrTBKmxEj6b4BzGQq1Kn42PNqCEgCZu5AGkEnuLjrs2yGkqyuqAgT4luWCIE9RcW8vPCMrBRdbzgGNXuearzgDZ+mVpS5RS0OAiiLmweCxAPTewjDXO0Mscm2pnRmIXwkUO9SoIaLqS6nlYNygTfB36Po1cucumTqKoVTUzDaRBEGVcnnY9hAv8MG5jjirXq+AiuJppUBUkBQDsALm95/ZBsTFiSmNb8c+R4+dYfaMmNmtF0jy35iDhHsdRrUkoOzUs0pZjpKgidlYKwY6YvpsCTe+CqXsJHLUKolg71H1FXAB5WJE6tW1rAdccZpVavQKMMtD66jkSwLXFotpgKJ6OSTAgs+K8RKVkV6qtS0hy700Ia2k6gbLZT7o3O22Gl8QQlulcfTkc+/nJwneNVWePeVNvZY0q1Qs7ONQ8OsEC09YZSwn3ZgMN7kHfDX2erU1zIcTRp0z/JA2BNiN7DVzBRPK/wDynEuR45VpU0pq5VDJkJI0sZkTE39Jn0wt4nxalQ1l3U1WYG14USZYC0yYgx8sTd6L8APT78+coCvkfRW/7eUur8WGos2uQSQJ000AJI2u7ECdN/OMMOCZxfCQWLsJhbk+t9xPX6YomdzlWnSR6LpVFbmIYRygSwABMk7bd8NuG8bCIpZVpgg/cIJjbqe4Et57iAS7N2pgdTkf7mMmle8se3X39paOJUxqWC6sTqBgsDA2CExq7QJ3wVWrDw5fkm3MYv6qfyOKzR9oKj6qdVYQsQCIDKkwDb84gzbFhyObL02KKBpJVZYwdNrmJ38serizLkJ0/PpBVgTtAPGqfip//sD/AAY3g7XU/mk/7n/8Y3g9Pqft/wBTK+VPOPazP0szWFRqSilo0+JqWWbcSykiwEATNz5YrHFPstMgq2vQyQTeNSvPWDBVT1jV6YeUmp1qBNRhvI0GADtOyz2+WAMzwenVpM6u5pWEh9fPOzSA1gxiTjzdetySYaB8RVxRJ3+3pBslTo1arVtSoqX0qZ1xFwoIMSRO2++JkZUqeJSJIEgqwG8QQI2367RiKp7OU0TkrAvNwVawuOUwQW2kdIPng1nHhKmXpKzJOpgZM/Vm3JmcTutm7lHfsuXW5369P2EzjXEnrsiqCjhTLA7yBAJGwtO9pxrhfFyFCOpZ1X3uog6tzJGFbVjOsFSTJGkGJFibmepsMG5DJ0tS1GZYIkqCdIYyeZYvIBAm0xgQAiky3sjE5HzhNY63+8Hzmcq5eq5Fc3iqEcsQAw1TqmKguQVG3mRjr/eYVwrAtrpMrMJepRcEx7lTYgxIIIM4n47ljmctop0qhNKCdGtrAdVFrACCRaMU7gvEmU+HTUFnIAOxAmbREzYXJgTETOLMeMMmqef2rs7YclWD12PSesZT2vC0Ki0AlOqGEaoIqTLEl2IA+/ywBcAdsVjjb1aoGa8HwxW5EATkYAQYXv01FSDIjHea4ulUIpphXQKlV1hNQBYnUoUEE2gjv8MA53j1XSlMMddMnQ5YlmmRBmd1gW3gWm+CLXyb+kjbxbiIaAp67l1LKQVYjTG3S9p7eeOstXjVC2UaiGiYkCzdrzPTEtaiOau1O5BiFlVHXrYXN/zwM2bQU6dTd2Zl0wAAsxeN57fuxgOqcQUYal+8jy1TXUCqnMGnUxsF6SDYdyTbbFkyoRjCjxKiktyEEyDIIYC4M783zwDleEU20ruGMtPYSbDuV69L4MZ/sxUrNFhKgLpsjbWUyD5MR0Nr4Uw18QShxsVP2hdTipp6mZdO0qxC6mInlSLXgmLdRAtgnhXEKblNJKEFQ3ulQBbTpIlSepG/e1qpxGoPElgQB7skMTLEkkraZOw8hfc3HhvswjrqXXTimWprEPWcCAWTUSsk2G9umBKGtuYeELqGviccW420kOSF+6yloUBoFrjT3AiDJPfGkzZZkXUxQRzxdALqCsQ25EHpETjmjSqJ4tCrpd0qEIgBMpBYPaRPKVIN9u2JRmU/kjbxIAKkKqCLEabMO4nbV6YlbHp3/WV4AeQarjjz8oYK7qWiozUgNPuliQQNYRFY9VA6C+0C5XstnKgPiNUIJBUkFG1JTJiQwu1z1BkeeNcFpZfUdSpXJAARiQKLhjIJCy07hovEDC72jdqDEqpCgnlgrpEjtcgMG3uJHS+KCCAGUxBHe5NK+f6fyY3yObrVYruqK6a9KCYLDURZZsbdBt8cKuIB6vOWVV5Qfe5QGmwAPczAwVwvj7VKYZw1JNV3BIBOkqDqjs56dcMOH5oIJ0UXLCVJ6zIgjUYuQem0HfCHcbdByb89q49ozJjfsz3x7wDgGXWtmB9oqgypjSbGN4BAMAHaIvecRe0fDKHjVWokatWokKyhWAE2IChyVZjEbRAxupqNXxlpqNLjSbqqnrZQTG40xBmO2CXYmpU0tTCDSShZdIci7BXNt2gEzcGcaGvGfe/WJ7xmNjn0gXDcsfDps+pjqCqqiZ35zBuZt8DOGVfMqFNN5OllEGSCDqtJOwMmR3GAq3EatGqGp0gSrxpW6MpFmWNo2PqMTZzJGrT16VZwdYphrjaRNhueu82vcz6QPHq52+k9LH2de6DE2W2Ppvyf0hzcc1KNLCUkEpquBYSdzGkAftvgjh3tEzaghDoCQ4Okfh5j23NvLFLpV2q5gvl6Y5UM04WVIgErJmbTa+8C+JK/EXr0/DpBUqM6K+hSCyyYZrgCCZEzqMWtIqxq4Yksd4OT/wDOdFZi3HFdR6S2eBR/CP8Ay/fjeKp/utmv55f7JxmO38hPK7t/8D9oAnDSUZ9SqpWNGqCR2tbptJ6YAy1WvTqvlsu8loRlUEq19oI5oPUeUHAFR6hQDWpBEQv3gfOLeo74N4W7M9FdJR9YUvtIF4jTOoG8z0uMUAFDHZ8ilh3fEJq8UrPWf7Q7FlkaQYE389ukAx9MMOB+z75qnUenWFN6X6wAmFIDEA6weVgREEdN74I9rlFSqNK0xcMpVGBqBmJtJgsFI2F43MjAtCrV1NEaqURTcgBmLgDSoXSSCA0dbN0sWoK3FwS5PI9LiamgVj4dwzCxPMpEg9pETYeQwz4fUQ1wkfqdQYyACCNxqi/qACLdLY6ytWpWaozTygsxkgTPXveZ3uNsPvZ1srmcmaNcOtTxGakyBmLRA5baTcwVtYL1vheMBySTGdmyqrgN+HrXWXT2Uz9JR4Ct/wAwEkgDoAxuIAsGJNrG2KL/ALTfZpqdZc3lE0Gs3gkIsFmIJLb21RGwmJ6nBGezKUaH2fL62qsw8V2ZQECyQrAKYUw0gxdd7WqdahXd9KVJdpMqS1iukwI3iQWsb/E1d+AoU1D7RmwnIe6Hh9YO4PgFwSdD6HU6ZtGkSLxIbqfpjrg+WKOK2YXWqn3A8XIOnURtci3YHfG+FpTy4LVHV6dQlYb8S226RNvXA+YzIZSKZXTLv2gAwN7mxmBcyMT943C+c6hjRWYg2dwIVxDMUqU6qbVA5bkV9NNVJFgSGewMXnvhNnctSKBkHPtp/je3pfBOXzzPSRWWHUHUT1vIMbixjoDyx3OPlYpNDIb6gJ5pAIiOgnv1jHGwYGfMMjMV46X0glHM+HUIYwyoFnt5bem++Jl4kDTqBjr1AmW90sATJ2Oq0CD64g4frdySo1vLtKzCKssesCASTBIA27kZN6bOlR0GlWuDFiIMEACV5vodow0it5mJWzEYwB7w5M6AKTQXCEmLhVVIgBt21cwgiRbfbFpyvEaOtSuZIqVFLASViQwVS0GAs2BaLC2Ev2mmpJAPhFSBEBhMmDaGFzbtbzwk4ifCrgBNE83MBYDclBMCL6SbXGJtZdq4/mdlxnDkZD06yy5P2lzNFmCakRRoaEVltqUWDNyc06gWk3mDAmyjU3pNl50sHB1A2sZGnfSpPrGK3w7ipAnmKsSsjdgZFwd5nyxbOEtlqLqoQVahgHxAAhY/d0QSImDPX0wDXZ1f3GYTbaFGokfb2li4BwLw8zTZ2VWaUZCJ5wNS3B30tuIuPPAHtV7LPUqu75qip1MTSQlnCljczEwDfz7yMC/pZhpf9WgDGmojUCy3kC0stiAzXkxMYX8Ry7ZjxK5B03UyrrzahKgIy6plmkari42OGDIqror5UQrnE23MW8OWsrFVqE01uTcAhTOxFtuv54smZ4xXNLwl5hU1NDwYG3KYIUSCRAEHCqvnETK/q6xpo8haZfX3B1DRII25mkTiJPbA0qKJUeQWgwBABO+q/TChZ/Cd/tPZxA9sX/2ZBqXYfXr8EZZzTokHkUQ2u5ZySSLWUAaTIE7mJ2VcXrUlasjDw/EVAmtCoMBSSCx1MW0wHIsGB9Ds7xVRL0WLvrV9NViSHQsZAJnSZYQDFtrTiu+0Gbq5jMivWc1ElVD+GVTYMUUkEBwWI5gZiZM4YmPc3ztPHdWw5Sh5EecE4qhppSCMrA6SQW2O8ReREjvt1xK9JqlZQ7P4vuros0b9CCp8+xIgziHhlA3qBjoDhdAnVK7CwgwFuO9hOC8ytPMKWVvDzFBWAUm9QKJALdDvcg+e2J2UnJQHuRPqWU5BuCLAJAHz6xVmfZWtRLVKGl0DFmVjDUtyb9R5CTffDfOUAjLTddc0jzoQrajcDU22raL722GKtwT2qq+HXIGtSVYp+IRAE730xbvPS7jI8RrFHamrVEK6lJEsgPQybsCYJO0YbkVxW3z+58++bLlfRhJ0jcCb/wDiO+a/7h/wY1ifRmPwp/axmE97k8v1jf8AyHbJTcq0iAQwJ96RaZ37YdVKrIfGotU0MYbRqZbKLFWnUSRIYwJ2AiyCtkFTS5hg0EaGkHoQSJg/8u/exxLSzjLUNKpTgMJB1XX/AKlJjrY3vj0iAdxPPVTca57iTMjPqqSObmaYJgGV2WQo/sjtiA1/D/4quKg57gbcwiTYgix/fjtKrVJkzeAWJ2BPvEb2m9vPvgHOvUblhIEDYSDMAg+9AmCP9cKABeaUIU6o/wCG8SZG11KyGm6xzmW0z1gw1xHU+kYt+X423DuHo9KkgaoStNmklZ5zAjmU2ghiCYnbHmKZoplyjlCFqDSTuSZmLTAi89YjdsW2lxSnVytARqSg4ZkIIkWkhwY31WMbD/qwscTWIpVIO0POdOXP2eogovvWAgK2q4MC1h0HcjpgLO0lrUc09A+GKVMVCEPdmiZPKYQNA7kQcIPa3jVPMZnWiNq1aWkmXAELqcNvYCyiO5jAfHa9YUGK+IlCo48RQ3LY2BHWLeW2FDDeQG+fOU5WGQLjobeUUmsXIYxJPwg726d/hhlmKtNbWqxEN7oIgC6i5gjvhbw5RUUgEQOpMSPTBWT4eFYhwAYBXnsR8IE9+2LMoAg5QAaEKZtSkgahNyJiTYC/MY6DfGPlOp3FvOf2dPr1x3X4e2XqrDLUBhlHXm2EfigjvPnfEma4ZUVRP8k26hoOr7s9/Lp87oLDziFxEgsBdTVSm1UqV0q2ltXMFnofIA3EY3wrIIytCuX0jTUV1AUj8aEe6SRJkRffHdCi1Onq5WgkMCwBA7difrbB/DjSqFKbU1pAWJm9up85jftgNZFgR+LHkzZAuPmc0qpoBkpsGaQX1TAESR8ZgYB4pUpmq7CIqSDpmFk+YE2g+RB3thvm/ZvmqKHBCqGD/dG92EwPX63wnoUqdR0pSbD9Y0QD6CLAfP8AYING4WbDkDacmxG3ufhklPhdNNCvUgm60wJ0rMS7TyyRYQTfphwxSnpruutXaGKtDrJnVBkEk/OYt1V56gtHMpzo9Ooyg1XDGATeQG6Cb/tw6TKU6hqJlyzU6akkuQPEkbAASI6HfvgMhujzcp7LiYMyqDrHBEj41leUKKq+EXDIWMEki2oRIPQk4h4VltLpT+0KHOstOuU0TyieUkjUZ/cMc8cqhkRETnDECnYvtBII94Ekc3c4qdbO6QyFHnUCqsGBBAjY+X5Y3ChZdxEZ1Je3az19D1noeWrU0A8TwDrYwHVgugRLBp3vAgR1titcbzFNKvhqAUQAi0wTBI8xt9d8JG9o6lVVofglgCI33A8zv8MWf2MyFI1lL1VhAHYMFEkMd9WwgRvcEbHBHH3R1H7RjpjxuO5ffb9Y44S61KaVNKaqewN4IHKVVpGkp06ECbgYJp8MStTZHWn4ZfWKZLLsZO/kNpHXHWZ401QCtSRKaBoPKANInmDACZkekRgbiPFruC1KqhIDU1MOmqwhjAME9e4vcYjbvCbH77j57wq7OCHc6vbYj14r9ZD+j28Y1MsYXXGkTyuSI5YWBfoOoxFxQ8z+KyIzyKnNzkk6TpUSWMAi8DmknuTw5y1RQKpQUifdB+6Dq2gEFRtudpNplcFy2pnVjdVIUlTNzqMrp2nreIG+NDfmJv51gZu1ErpxudN7SpZn2apimpFRkaBKggsTIgQDC8oaPM32wx9j6tYkCiGqWJKgToW+7EjU3SOvcY1xvMU0ZKmiGBIYCNxtF4BIdtz0BvgDK5evSBZFemragQzANMmeWwAM2ufh1pNvjsmLxZRicOpIHz7yzfpCp/OUv+yP8eN4rHgt/Bpf48ZgdDfAIf8AzfQ/cyu5VQKjTS8TdRfYmIOuZkeRwRnqW+kMGP4iAq362mxuD/AY8Fp1KxZ6ek6SyolQlSoBtNj0vFt/XE+Z4m1cLTqhlFLlYJFxsbkfG8dMWNkpq8ooY2osTXFevnFuRzHhswCnmUkUwLaioiPWYPpN5wNUrFjpdSKqxMtF+hB6YsVHhQdiKJIZrLpIBJGwbzPkRH1x17V0BVoUWp0nmkgFQlRCEEiGYHfUWNwCdQwK5V11BUMr08h9lqyM3iFb+6KOgMrFoEGbaZvt2t1xZ8x4DVKTIaLNJXwxSPhhbmVGrSSS25FwNhtjzbK8UKuYFwIFyIMibDe0j4zhxW4rr0VGbTPKQJEEACZFpPoOvw3tGJuUjyqoLAk9WitOvU1lXDEy4kQ3dN99oiLCO+JcrXp0yatdNYMoFaIII5iSGsYYRvvgHOZtTR5GOtahS25mLj5kT5HEOQ4c1aFVYUyS0EwAbmCIv+3YYVp8NtJ1IYbje/nvGXDOEUKVRdKvUqVmmhTD6RTHvAl/vaRG49euJc0HSqzoKepNWupH6sXgqCSCWLLZRO8bCcTZjhxpCmvhk1LDxWViU8kUiAZCiSCNyYwZneELoR3y8GQUNK87zqUSsEywIjfr03vtxe8G2JpvKJ+K5HMzTdj4gHPAUKqGxkg9WERIkwRjitmSEWGLPNwBECDv39ME1c+Sahqh6VQrKmWBbexuRMEgAR5nug8VXLadUqIMldP59b4Ki3I4jcXaBjxMjLz1hlLPuAWEkos3W0CBtsfWOuBchn6xZnAWGsRHW2JcrXZF0RIIgSPdnf1x2uaanyqxQPCiwKvLLKz0jf4YKuRURjcowZTvLlk8qGph3p6pUExfSLxqgwBJV+p+G1ar5kI6VlkM7MGQKBGnlIF7yLfE74a8Dgq1StTDJXkBTJBIJGwg3Iv1tPTHeYywYJ4JZGYECLGdZiQSbTqvN7eYxMKUkGMzZ3zkkn6fz/3EubyQNAsgJYVAKYVyVNjIHKdQAsZF8S8IJUrIKBiLSYiY326g4JrZPNN4VSlSCaVKOaaybkhm8EmbD8Pc+gM4FQXwarVoAp1fDXbmYARYz3Ful+2CyEaNoWLMyeMHeKfazg1ai7VirLTczOr3RYjbpN5B89saPG6T+AhNVRTEHWykheykU1kRtMwDa2GdE13WqlSqlPKsG0+KQukkzKaiSSdosvNtOED8Jow6E6iolWUmI3mD0kERAuMEv4ac/aNxHvXLmvW/PmpFx+gvjeJScinIEkyVsDEn49cZw7ippVFaRUUm2pA8wLmD22t54lq5gUgiCmR4dmDAhWJYmbcytDESD0EY1wPgtN2D1HCU6d+WQfKCR9Y+ZwwkabaTZM6s5bSB6eUutLizuWFcNUVl0olMLAYGbzBRdJkz0X0wn4ulNyAi0qdUXKotTWbbtCkR1mZv5xiyZLOFzWy2r9cisApG6jlGhtuqkgj49q7kOP1ctVb7RdNWkiAD5w2xIF8TcHaaragLMNz2cfX4mVq1GpoqGourT4TG/wCAyoIIJKtHWRcNs7xh61JWAExzDUsWFyjXDdLYqeS9s6dOo+kFgyhRTIkvM3J2IKtEdgMS5XjanLKmkLqdnKqDppqsArJJJOqbG0H4Y5sIK8V/MXkWo3WrpIYCekP309QbGD022tbBD1C9IKtOnWqKpXS8imJ21GOY32BFx8MVvLZx6a+FUIemG5WGqUJglSV/DO19vQYaZfiFPRLMA7Blp80g6SVINNp8MERBF/ev0IjH3Z2FiEmB3IVBZMTf7wUf5uj/ANip/ixmG36Ab+Zqf91cZh3fL6yjusv+B/WVM5GpSprpqBZJnSbk7AA73Efuwbk+FvTiq+poN7mxvGqCGO/78a4nkarFagqqWX3C0I8nblPvEdxP7nNR6dF6ZqNUqFT1gDTp+6J7nc/TBOxA25k+Nsr0ca2JJlswtGqGVTRa7FmVyC9oUb7gxsOuGlLJU6yLUcTSYkFWDKBp3ZdJhtJa4J2nzgPLua2nUoQBtc+8Qu423uT0mWA74Hr16gJRQ1MLNRta6RpgzMhSGhtJB3mxMDEwFm+sf4sOSgf59/eJ/af2e8LLrXXRKaQQSrag1xpjaCTYjbra6XImQy7K6wY8+uLecu1Wn4NXw0NMA6XsT+r1C0c3KZCk3I64peWlDodYBkA9CAStj1EgjHo9nYlSrSkab0g/PKdDKGm1mB1EQRItAk/DuMFim10pO9m5CGKlhMC09jPlfBdD9UQVMEAgR6QR8RaMG5arl2HPAefwPNotyiI2g79yIwOXUDsJJlRtQAh1HhRXK+JWeo7OB4dMVCJJEAkgyN/P88H1cxWoURSqLrBaSJueVeUNqkXAM/litJxupR06SalUQqBlJCxYQJuIg7DbHXFvbmnXNNatHSpHO4ILkxuLAAT0m/fCRhZoGLUpur6zfHnasirUZTUk6QrElSYHM1weogAHqTa6qtoWnptIIkaZv17Y4zmTU1FXLnWHKhSLXY7XiDbY7YYVGcEUfD1aTz1ApYkAQJnYSRMG+GG1oCKILn19uvlQi+hVKsgrGFB36x8oxDna3v6YKEkiQPS5xLmsysVadQMGRQaUjzG/lG3lOO/Z/wBmGzCS9RaVN2gSyyxv03UbSYuDIsJw0UvjaOxYnuq3vj+JJw/iubZaWVR/1WsaVQLqJZhy6gNQEnvFzj0CtSoZTMVlqMzhVJVS3KpiSIPYhYPSOuKdneFPRzQ8FTRZEUq1FWgWABvu06hqsSes4VZ+i5LA1WcT98SSTvJ7yOuF5NDkEGX42xoW1i7FV5evvLnkSgoHMpUbxHqXJvqJgiAT/wA306Y600SKlcl6jMZi5KdWKAFSCzdekG+2KPXbM0qa3GjUFVQN2AOkxAOzHbuPLDnhuZzLB6WZ1cyhacMsKbFSDsRYAdb9MKbDXiueacdHeWDh3s/l6a1nFJoAAu12aeh5tjB9fTC/hWSoMBVr8iAMHLCASGYaQIUknTq8vhiLL8XYnwamtDV5AbBWJHUmTfbVvtsJxHxTMsgbJtRpliqsrqDypJBEAmCGA8t7GcbpY7kwsTaWBB3+e8Br0AYJqFKIaEqEAteBdblrbWwPxsSSw1DURpBebC4Jiw7wPPB/Es0KmX0tTWKaqNSKJgSJj6G/n6i5XLKRNM6V0qYEG3utbefrB2xicXG5OzM26eLazQ43/aOKOaSpQevXqNTzFNw1J1JVocQwkWiQD8++I87w016RZtUlgHF9MASGIkGdJAsD3kTGFKZAH36h0kkhI5lGowT92fTvg53inCyQQFDVLlIBBgGyzPoBHwyq6xORQVBUcQWh7L6mCqGE+6WWFspO4JjbqRh3WdsoiNQKnWwRrc66u5MzMXAwj4VVJonWSrSNDSRAI0kj1BPri25rKpmKr0w8B9JViBMKq80CL8rb33N+vOxvxe0ZgZBq1i9tj5GVrMZ6tX1AFiobnUGFmdMlRAm4gnEfEc0wNJqCMairzMqnmYMRI/FYCSOuLLXpFaVQCrrJWEqUVALHaGtLG0b7D5UbI8SqryqzprIMgkflHywWMXfkIeRHRRlvn9I4/wB5c3/9x8v8sZhX9uf8X1H78Zg+6TyEV/yMn+Z/X+5dtRcctelVUHmGhOVgNXvAdgdyf3BUck1WvOoGH0HfrGxB96PUYD4PTQZddJJbnsunfVI85sBzA74O4Oj0wWUVGqc8wtlPRidzN47/AAxOw8RE6jisLcNrcO01nCsqgRTlFnRO+oxBWVv1vvgSlxjMOppszVlS8sVi1gBMxYd5vaMG5XNhaKJqCMXJ/WAkuT1texJue4jAdeotKqzOKYDWDOT70mYgQQIgC06T54EKw2g95xpX067+sNc+Gis5aANWidSkFRIu0oIvAECdhGEXGm+1GFBLUzrQGDymLcoEfsjYGQGC1lrIrEaU1G4tMEe6b7meaPIefX24UEUyA51M15CzsWgczWBMECI74FSw3/MIbObvrKVSeoj6agIBMrJ3B2v3w6yeYC1JZ2SNmWLHt6GYnp6YziHAKmYcvSINuWdJ1EDYAdfIR26YU067BilQEMLEH+Prj0lZcy0eesqBXKtGWHL0Qp8RDqbtYQREbTpJuYPeL48/zR1EfxaMW4ZxlTSC2idXLvNrH9+KquX1ajNxI/L5YPAhRjcWiFSQZ3l3IAYNGl+h5gYN7dLx8MOqftJ4a041TBDHrvNu/fCfKZAkkmxAk+W/1th1wXgieCXcli1wIEQPXqBfHZ1Tlo/HgL5Na8jf7QfPZ37RUpseWRpGs3IkkEnYYacCz4vQKqmldTsxWGZWMe9tysRa509ZAx2+WplUqrSkBeYKxJWbEgavOSCD1wqFFFM6zOo3ggRJjzvE2HQYnBR1oDiS97bnKT4pds/xqmU/V6wk2BYDlEETqadIgmbEmwIjCXNM7DWUDqGPNBtp3mR3Y/E2vibKZYVaWoxGwZRJkDuNp1b379cT53hziEALBrD3lsv3QJmD7xINoxMlDYRGTUx1Md5G4RwXqktci45miCNoAIkHfr5RjihmhFp5CYJS0Tq3BuRcD4YAyVEJU0MDNww/DADKRvzTO8jfbDngWdXWfEA0AkknqLAAddXmPhgchC31hrkCrZ5+sW5/NtmFVEEsRLk/dhpXzmIB3scdjOVclmlq128So8IVVplBAWSR3vfqJ88Warn8uKFYImmo45GUBW8uboIEE/tOK6/AqiOtSoDOkwH5jvB2MRBO8G+2Mx5AQfKYwRSKo38MAXMfaWqstFmDgSdKjQQALX6gD44D4SxDqEaIJILDY2gX6m4i4xbKvs+nuUFC/qwV1RqZjzBgdUQIAJPcW7I89RhmdxpqKQrJcMpIMEDqdQJkd/MS7G6nwj7R2XE2IAHk+9j0+vMJq8wBuTKqGLSd5Ig3Hw8t4sjrVHRwlRIDRymYixnp0IkeuHHCuGRUUDmDrIE/iEX6iCD5xM4c1uAuUOtkvEMsShmZF4Aj87TbHagrUYHP4QQJVEz6Uay1XQtoJbQSRJCgAdYg3J9fIYz/AHjetVD0001AS5gyAAZH5we9ojqNx/IlZZzzhtBW94G9x13N+uGHshQ0hdVLxNYMXMwTYlQJZeguL4oIAS6uLHhJuXX2XzDVKJUrpprIYEgHUQbA7qN5Md/jRPBNFiyqWRWIiA0Ak6dxDW6Rfti01Mi6KyUhoGoMSrgmUsQFgympidU9ha+K5XpUUvV1EkkagYEAC2ncmZn0xPhaiVlGTOctajwKPzaceNS7H/zxmJfstHvQ/sv+7G8OpPWdqX/Efp/csns0hGX0/dLyxEyZAt9MMm4arIVXUmtgx0t0HTqAJE4UcBWoaKjRptEH1jz7G1u8xizaALknl2t09cQZjWQkTHB1GpAPZ5H0MxlxuejwLiOg7RtA2wn9s+G00oAALJqKxNrkDT5m4/KTJw+UjSSGMGIsPOfX/UYDzXAxWGktsSRv1BF7/TyGBx5CGBJnJQraD8Ep06mXRGEOEAmZMSYvY2mTfCX2iyxKutNNK0qhQH3pnqBtAJkRtPni0ZHg/hgENJAuRtG+3TbbBVSiuzhTsfkZ+gH0wSvT6oXdb3FXCuDLSyyiX1FZcA7sY1bbA2t6dRhbxX2WOYS0rWQHSSRBH4Sd43jeDPobFW4gFt1iQP2x1sAMRDiAuSDIFwCd/X+OvfHKzK2oczgqBtuZ5eK7ozU3BVlJDKbQR9ccmnBkxDGR5kj/AFw69u9L1KLqAGYVAW6mCsX6xqOEfgkgksY62+Vzj2sb6lDR4OreS8Noqzc7aUMCwuT0A+e+0YaLXpcoUtpVjqXTBAUi52FyZBvMGcLsipR1Y2hwbybg9r/LDjO1ddSq86NRMAdBJixsfd64TlGpgInJeoVe97SPLoadcMrhqbHcbMDvb8xuCMLPaKlTSvop3pmJneSo29CbeWHfDMoRUIch1iQQqgHYgxbeIPXfzGO89wjXU8R5UKLx1AAgR6AetvTCVpG3isWMKBqjn2LyVL7JSLiS7M5J6br6RAG3n54sH2IXCtbqSSN7kDr2/icVPI5tlAQTygiL2O9up7X74Z0M4fd1dDfv3Hqb4kyWWJhsAx3Em9ouFE09NJBqubEAi20Hcnab7DbFdzuqkCdBYhwumCBeQSL+9MgeUG/SxrxQteAQIXfbrEfXGeOLagLHV6kQJ+EjCxtyItkNHTEfC0arT1oUAohjzMVYr975SSDP7MMfZ+iKAzX6w1FIWHJJ1Rc/EyJHpjnhGQpqhVlBlmsflEdrYEz+YBdKakppWAZIAJFza0iCJ7k9sCVJsXsYLYRpCou5jPP8NFEUyHNKqaYcK8efxBjobeW+K6nDH0sQQdA0EQ0xMgi4kzNvPznBVLPB65WrLJq06mMso6PqN7G5BMQT2GJRxrXpk+60MzWLgXBDAwZ/CQLGLjDlBU7Ss48+N7O5I9+lRhw/LzpmARPMLA9D0nznz+bWtl1ZdKuoYxHaL+e1t+0iMKMhUqDWGjRJ0taSOgKxykdT3NsDZzOaAT0gzveTBv2gn64AqbgOAgC7H2grquYUJV0tcMyhiF66AWE3AaTeOY3viOlwE5eqK3jFzBZtK9BfSF67eUAYzKZpCXWAhMmSY+7pG/yjrf1wFS4mab32gqZv0gxPkfqe+KgDdDjyk+Rw54jf7OdUVVV+ZbSefVPMFX8UnVPUXm2Ne0WVqcoFNGWICL/03CwBN+/Te2B8rxNAwqOssoOkncA/unriHP8AHtUMGPIbXNrRta+/XbocBpYtxMCA2T1gv6Bq/wAzU/7T/vxmO/8AfbMf8vyxmGd1k9I3ucfmZbSVRgsE27yI373+E7eWMGdXUVaQfO1+3cdfkcSsSippUXFzEk7+ViLCR0Eeq/NZMPcarGWM9bdCbncRviShU5zQsmMxUB+98N9+4+P1641SrKJIIsYMfG0dDfC+rQYAAkCLTB3ifWNtzafQYhrZDSqhQYiNQv8ASeoGBCjrFDJZBMYjig8rWlp/0vbHDZtSrWgCYgeX+eFmXqgVAjGdJmb+dz9dsGmiNbammDAgQLmTfr1+EYZpAjrbm5ldUZgZILASCN7ADyj9+N0SCLXFgdtp/j64gq5bSBEDad4IA2HXsemO6NIhbSZEiL3kdvT1+mNqDp1HeVv2+ywp+EVFhK3+BHod9sIweUHqIXp1th97aajTpat2fy5bGfSTPyGElPLwxUm4IJ3P5AXG849Ps/8A8xK022kAWL2kyRNhEn+J/PFpzo8SsbhQFFoBBuSTtBkEX9PPCatlF0BYYErERqlut+guT8cF0SSeUcs9T8enkPWBjnNEGczaSDHnD2h7wYEg7xB2A6CABfv8cHyjGdXM1iALkSLibdDvvOEdPLxLndmibwBBO/rHxw2ymV1WG/RgD0EfXt3n0xBmYFri2cE3JadJUcx5kEdPSZ/1JwUoRgTMEGf4nzj64TOHVyDbTJ2+MTtuIsf2Y71gmAZN+WYn0H0jA0Zlt5xghTV7wXqLiw2/9t8QV82iKTuCRDC9oNo+V8aq5MMtpLERFjF+lvL6HCvPcCdW6hT1MQJIAmen7jjVQHrOpwIxo5lSwZYvv287xc/TDepRVlkaZ84jpuCD/qcVMZFxqs/QgR0mJn0wTTpMxZQxUgWMyenQHz/iMYy31g63hebNGihY7EXAN72+A32/dgfIZ5kfQ4Do3MjVCQwUiLOAwcR0I+PZGGet+raY6nftAFt7Ww1yVSlSBolnhW06WllDR74gSt7ShHeDMY4YyLiNObISym9P7fWO1pIwkGx6SdttjGIMxlQRAi9pJEgAmN9/e/P0wPSptpEmdUkae229usYlR+RqZ2aRqJa0kRtePhjBcMBiLg9ThMk6bKDDHsBNhPS9pPUYD/QjjopkfEXw2CwzS0rEmwvpE/Kx28rY7ehyppJhogAjvfoPpIP5EclcwSpXcxIvAWZ/eCrJ6WjyvgqlwhR7ygc1/wAvp9MTvU0QbGNxO0/HaJjEr1S66lMxYx8I38zHrHfBWx3hLiJg/wChqP8ANr9f341jes9/rjMd4vOH3cdmvpv2Jjra82/jpiZawA0zt1H1PwBt64UPnCGI0mQbmQLRBN7z6HE9KqYlt2uFH3SO9/8ALz7T92ak4wci4YykgCJjYkAx6knr88dBFk84EG4m/YWm238bYX1cwwBIa3laxtt3jEeZzQEw0LAn4/xvjkx3zNRAD4jGYpIB7xMSOlvn/pjtqq7hQDuZPn5evb88LMxmhJaTI5fOJmx7yb+vlgMZ0hd5tYkny/j4YZpjvCDQEbVHU6uXUYnaPWPTrifLoAii/nAH1/zwjTMSLRJ0nztJjv1+mJ6HEGBhhYbH5edu/wAcCUaJZWJsGLP9omXQUFKpcVAfO8iPjH7sVjhTqqu4kMBy+Vr3n1xYPayt4tErufEUgyfNf49cVzhuTL0yBuAZBPSOnzJ+Bx6XZrGOjLMSlRRjbNZdRQpm1xPzA67jFio8PGgATpA1diZ3mb9Y9MVvK0+ZgTChTJb6fwMWCpxZCtM/jKkAH3RYGw36GdjhXaQTQEHtKkgVGSZAeFuADJJsCASTYeo3INscZThkEBiYtsYA96f/ABJvjFz6xduXTvGo32G49ZJ39MdU+KBm2MISPU7fS/ynEOljJ8eItuZ3Voy2obQbKBabSSSOxhfP44F/RQYAyYBuRsT3B67bd8SUMxo3uCSWAnYgXmw+8RftjS52lf3j1JG3l0vEbW88boa5vdMeDDsqqmdIjpG1tpEjp/F8b+yyJuZAj1BPU+g37jEJq6VOgAjveRv02sD5z9cCDiDjmiTff0sCf42OA0NFMjLVmNgoJtDADz6T3Jn4n8sQ6VuZP3gT7u958pIFx85wF+kwhJK+Z+Mm38d++IHzrsZMjSfd7bxb4HfBDGTO0tsdUPy/B1IMtBmdjzCVtJv90X/feQ8PQAJTQaZBBgEAgRYm9/24GXiFpIYmQLHuJkjrb0wOeIO8/dgn0IvB/Z8MaFcmHW+5h9XKM6aRaDPKPneO3Q9caThKoWefegTaw2iJ7AT3wPU4iygyvLsBYEzfy2P5nElXiB226BmHW1rDfeY7jGkMBUc+VaoGdimoUyNRHS9hFv3x6Y1UqdABBFh37bHb9wwPWcvzA7NElfKJA6EWP+sYhObIBg77Xv0gSbmx26RhZQyVhfEY1cutRGUqpDRaLix+X7YwNlspEmeUiI6ECxvvNjPqvnjE4gzBVMTAuJBuBv0aRBtta2+JUze6kQQJki3kJjcT/HXgGAqNQNpoTPsydx8v8sZjX28+X1xmM0tG6Xilc6zlhpJYjUIHXeNvOIi/ScTU9RJ1GCAVIF46GwmDfb0wRUpKobUYL3uxZRAnl6aZ6+WBqFCXlSzEbyFUmRI232B9AcVkiP0DYzearySBIEDSI8436zO/7sK2eAZBi2wnzH8dhgypUAK31RcSywFJmJJAsT93e2JqVJWLwGRVVZtIJICgftsDsb3wQFQTiUm4OkyAATvHlBAMdOuBirkKIkH5/CPrg5TBENqteOgJAm3mDIiLjfA+dpMWOk2EwJWwuBcGYt9TftoG9QXxgGD0c2oYGSSJjTJ6f6/Tvg7NkqsG5kEENI3PTbobEdPnEANXKQWUqKhKhRBtKsGHxJ/zPLVwyK3KGDAqDq0n3tx1mRPeYxtCcEoXF/EUd05VLT1BIFiI5oiRbE3D8mRUagCpFcMzKXCxflmRcECQLG/TDNuGEq4jUAbLKz12G0QPpGMqcNCsjqkFVPMZ91Vj/qN+nbBLkqGoNXFOSrMzVKZWJ1JcH4HYEbW+IxJl6bU0Z1BZw4WmekwZt1Bgjp0Po0yFXTVYs2s9G6yQQN5BFptfzGJkJ0inCzJIEQARvJBB3nr8O/HJcLX4bMGylMmCwhjEQNxuDPlIFu+OMtXc1tNSwPMWgkkk8snrO+53wVlqNRQpddMa3EgxARSI6wNP8RjdDLAOGe493dpiCkg+Qna+2Ek1cQUZeDOHzCydRiRfSRNj1A6mJmZvHTEYzOtVImATIIgienXy69uuI8zlT4P4EDcoJuJLRIAkkyAYk7m1sR08owpqAwhieYbtEMp3t5kjtbBACowgBRGArMvWJg95vGNU6oEKFv1vsenxuPlgZ2KAM4MsIsJB6nt9B2jfG6AnUhO87zsLmYF40yD5+mOqIKG527AWILTPW0+cCfP5/CXWIabkQPQHb4jbywVRyzpqZlYBlKqyLMvAOxIDdQb+XS4GRUQQOUz94XYRJnr8DGBG4uCQxFGE0qYeexYT6X6+gOBq9TTqYi0yRPTb9hwdTNjo1ABdLrJBnlmSepBEk7CbYgqB3GxUAHSij0IMauYWFzJ7Y7mYMZ6zlEmpAB3kah097YY1n6OvSCIUb2EXsduttgOuJaFATSIBV0n5aYk7dGYW7CMZm6brcQYbUpbboCCDBn4Xg4wjfaH3IJrrMy5MMFEr5bkm+/S4t6jEb5pTVJqBjTpqDpQbA8ux3NmJE/dOJgyLVIVoJYsgi0xIE/2jB2mMaoGVClQYEAEk9TIM3iAPlgdMJMJAoyTMZxGIY8t7MGA8oBOw2knacR0qzF5KoVZtMagebcEljPbT6W6YyplVDFjAK6YvaxDWsOouT27Xx1X4ctQrodADvA36WI8h+XpjNAqMGMdZH+kE/mn/ALJxmO/0VX/+pX+yf34zAV8uH3I8xJan/B/on82wDx33K3p/6rjMZho5mj8fz1mL/wDL0v6I/urgriXuH+if243jMOPEL8og9T+RP9ZT/I4W5r3j/HXG8ZjjzMzfgM6X3qn9Bv7ox2m3wH91caxmBEFekKP8t/01PyOJP+C/qfyGMxmAEPF+GLT/ACqf1q/3KmDn99P6xP7zYzGYJpj8R9lf5Af1Y/OthFS95/Q/kuMxmA6NCHX6ftC0/wCF6n+8MDZz3z/WD+4MbxmMHI+v7wH/AC/WE0Pdp/02/uVMKuG+8f8A8393GYzB/lMUYVnun8dDjqp75/rv8eMxmATiAOITwj3Mz/R/9cby+4/qX/LGYzG+caeTOh/KV/6X7MQ1t1/pL+RxmMwQ5jOpgdb+XT+tf88dcM/lG9G/PGYzDY0xvmdm/o/swt4T7lP/AKf/AGxmMwH5Yo/hEc4zGYzEskn/2Q=="/>
          <p:cNvSpPr>
            <a:spLocks noChangeAspect="1" noChangeArrowheads="1"/>
          </p:cNvSpPr>
          <p:nvPr/>
        </p:nvSpPr>
        <p:spPr bwMode="auto">
          <a:xfrm>
            <a:off x="245004" y="-151652"/>
            <a:ext cx="480007" cy="319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3426" tIns="61713" rIns="123426" bIns="61713"/>
          <a:lstStyle/>
          <a:p>
            <a:endParaRPr lang="en-US"/>
          </a:p>
        </p:txBody>
      </p:sp>
      <p:sp>
        <p:nvSpPr>
          <p:cNvPr id="54278" name="AutoShape 9" descr="data:image/jpeg;base64,/9j/4AAQSkZJRgABAQAAAQABAAD/2wCEAAkGBhQSERUTExQWFRUVGB4YGBYYGBodHRocIB0cHB8hIRggHSYeGx4jHxgZIC8gIycpLy0sGh4xNTAqNSYrLCkBCQoKDgwOGg8PGiwlHyUxLCovKiwtLCw1LCksLCwtLyksLywqLCwsLzAsLCwqLDQsLCwsLDQsLSwsLCwsLCwsLP/AABEIAOEA4QMBIgACEQEDEQH/xAAbAAACAgMBAAAAAAAAAAAAAAAEBQMGAAECB//EAEkQAAIBAgQEAwUEBQkIAAcAAAECEQMhAAQSMQUiQVETYXEGMoGRoRRCUrEVI8HR8DNTcnOSstLh8QcWQ2KCk6LCJDRUZIOU4v/EABoBAAMBAQEBAAAAAAAAAAAAAAIDBAEABQb/xAAzEQACAgEDAQcCBgICAwEAAAABAgARAxIhMUEEEyJRYXHwgZEyQqGxwdFS8RThFSMzBf/aAAwDAQACEQMRAD8A9kxvGsbGGQZsDG9ONjHQwNzanGnGFcbaqoMEiYmPLGzUABJIgdfTHarnVKzn/ZUlaSo3JSEspJGtpmSRt1+g6Yr/ALR6VVqYaKhIdqhIIRSQGCCCCYESbSBsRIt+doLml5a4FIX5Dv3JM2A2jHlnGeIJXq6aLbNCMY516AiNuYna048zMvdtqUUDD7NgV3s8CPUyCqpNCNBUySYAki2qyzygW33jAuTr1EbqsqaS0kIkrMm5EAEsxt5/ETN0Xy9ShRrOrwxbw0JiD2PWR1tY4YNk/GUPUGlpMgMeXfSNJErZTfz9MQZNQ9PSD2gYqJx9Tx5V6+fXylzyPGaTjUyilUpco1sIlhAGvrMERE2NsJ/bHj70UNKosu0FRTZlkTcmCTAANu8YXjg4y9ZXqF3ZhqJZG06zeNU3iTJib+eK3wT2rq5irVSsANelajIlxTDBWCmLKNiB6Y9FnZxVkEc/9xePC2RGJNV+slzR0IaulpceGviKDykSG1GTsTaB8Yxz7H12qrsvjUyyhm+8YGmfI6mBN/QycWX2k4zQ0JTpg6JBqBgbx7pvPnzDuMUviHEQtVqi+4ABA85t64iZlBA5PpLOz9lwlQznz2+cSzjJVPDh1K1KRLMyi0SbahaNPTpbtZxR9rCEVRqdydU3F4NpY3vEDrip0HzOZTx2DjL0wERUGq8blA4MxAkg7nFl4ZT8KkCadaarkKayrpB3JVCdSkiRO1uoF9w4WQll2sSHImlj0l54dn1rU1qLsfoeoI6YJ1Y82znHNJFOkxV0IjQX0sCTLFVOmZiQQbERvGHXE/aWsEAVQKmmNOyl4kCTaCbbzcY9EdqWt+doWNix0x9xnigp0yFI1tAUHrJA/I2nfCrhyVKhVS9TSKekVAsAHvqN2Nxt6d8VvK8aqOi6nICsQzmzCoNJMIbRBG8n0w64bx/w+ViXWYXTBn9oufoe+JG7UrZqJoSrLhGMEkjbbb5/EsfDazFIf31JU+ZHX44JnEGVr61DRE7jqD54mx6yfhG9yccTc42MaGN4KbNgYzGYycZOmY1jCcanGzpvGYycZjp04jGsbwv4xnnpU2dVUqolizhYHqbW8yOmBZtIswWNC4wBwAOIuHNPSNeoxO2ncH5EYU0facqCGUMxgghoBkSIBHu2AtsTfFM4z7UVFdTrd1IOllMHVOopcSwGoLMeQmMRv2gMLUn2jezoM7adWn3lt9tuIrl1p1XZyWbQApUKIEn7s/CTgan7dK3OVmneTJlpEERFoubb2kzOEmb9pzmUp5avlqZWAzai6xazBgRpN4O/vR1wpzQZeWkqiiouq62aY5uZgT6dAL+s2VwDqQ1dX8M7M6Ji0hd7/F0MmrcRqJRrZZAWpO2pXfldVgSsbrqEKSDe8b4VZfmq6XBNQnYDTE7AAes/HDTgdfxHdS60xUWB4nMCwgqpJ6kagDa2EvD81Xr5nVTu7OTO+8sZ2tufTA5bdBRkmFgpBJ2li4t7NLlHGgagRpVrElyvNe8neSenWLYEXPJTZnDcz6Rzk2GnrcS0iJH0nG+LcaWlS0UXcRJKSCoIsChI1qCSxgk2I7kYrX21mJakjSbiedu1zG+14F8LcBjYjMSizqHS/wDUccQ4rrbnemkLOpWao9thaYBJmNRAg4n4V7E5xlTNUzSrpVuwdlsC2pt+UCZB6g6rYE4fw41s3mPtK+JWWkNKU4A1wqhQqiCQSAY6hu84u/sxrTJCmtItT1FmKHbblhmBmVMgHr5xhq0tqR8/WpqdoceDpvtBOKZQ0aa1WVV1MFpBRZQqnrGx9JMHFRbg3i6mNVDNQRTUGeYgWJ7W6dTj0Hi7eLTfWniKkRR1kNIMfhmmLxIX7tiZGKVR4YQwIXw4Vmqwdfulfd0gnZxvtpYzYwk4yp8I/v3lGHPiRSrr4t6MtXs3nhlKY0K7FmA0WkjbckCZkz57dMWfhubfSa+ZKoGPIsE6F/pXuRcwMUzgOd+0FFYTSRiRaCGMgEzv6eeLXR9qKYqeBpcuICjSTPKDdrgfOcO7I2kG2+/mZIWJ3MXZnIUvs+tCCzhFENGkdRIG86jfzN8KOJ5FKdYslR6iClrPhsshRAgzt2CiTtiDJ8SetBLpTNRtRRU3IN5vC6YK7bzgPOZVKtEIykwS5dZk7zKneLXA77jaVs35WG1c+39+sJsrYGIB8x7wVuIeLU8JdajQ7uHu5EgQNyhExJ7WB3xZOHpNE1FpOKYBAIcOWAjm8pBDajeQQeuKpS4CiOalFyKUlAFALQSGgRB7CQCesTfDSpxV8tFKkj0qRJDlahZmMG+o7G563vMxjtSA1e1TtTqAoGxlhyNTN1jDCpTYzDFlge6CbAQxFpEkA274ueVo6UVSZ0gCT1gb4o/BuKyAGISm0i7KbbTaykEqRbf44tGS44GJ1gICYQE8xHc9ATuB2jqYFnY82NbLMbPmZiIyjUwO/UxsMbwpzfFELaC5pgQWbYmTAUdQSSOk9sNMemrh+Iy51ONY1jc4OdMjGRgTOcQ8MSytExNok2G0kX7jE9KpqANr9rj9mBDAmp1id4zGsZgpsA4jxdaQvDGbqGUN8iRPX5HHmfFeIVM3zmPDpKATJVhuwB1L+saFLfh64v2SAqVCzL4rKP5QgaV7BU/bv57YrHtFn8xRYlKgqMak1EEQOUKA4UQbKOXUTYXM4hyZFca72+ff9ZNk8zKvlMvXVor0aiICAurUDNzYsYaSAZE7jywxzlKgV5SzsVAjqBMkcvcxNxYdesHEuKvm8uzvpWjl4UOzEsTaeUG5JiJMnqR0E9neEjNWpVVpaPvuxg9iBIMkTaw88ea6hj4Pn8Svsr9nGMqy+LoYu8LMCsfEdKYZQzyTsv3isTJ2GxNoGDUzZbLhWR+WoHDSQ8iItc0zEjfr2wLm+MEgUXVKml4EA3gi5J6GAb+VsNstW8ZfFVtPJoJAMCCIGknlM9jHoMZlLDbyjsobbAH1ir2HF3EHFM8pYNUAUggEgFZt1vF/K30wzyGeNI6/DCOIamXG8gWI6hgep9InDrLcCFRBTaFDEByrAdZX7p0yR7tp7m4wFmuEvmM2aaVHrKWWn4pSRZgpMxEKZEmBKx0jBpbKNMhTIww90OLv6ymHi5WdTyZ5jc39evQfDB3s3my1Rvd5gQIJkzsu8R1Mg4tfFf8AZ79lytZHUVvFhlrKB+rKkGWJTkUgsDzGZAicIfZmnRo+/TR4Qkm/lBJIBBmDAk7gTJw/MmkV1j++1V3lbdJY8zk/AZypFJmIZKzAE8jk7INieUwJMjtefh3tDpEnm0av1fvESQxMGx0kSbbAxMYricSbNA09JVIYgO83ibQqwRv1HSMccPq6aRKqCqEAsAUZlvqBPWD1vYnEzgiiDxIXbU1jYS6cT4ryIGdVq6lK6Ft1KsHNzJXfbpFsLqPGnBrHQKYpFUVgDaQQ4M3bVCtDTuJmADXmreMxVYcfckKIO4kbGO5scO+EVXFCuKjJUopUHiEFiySI5SOW2gyAbdOkgjuWJu/T+ZQEQi7N+R6/Wc5Cp4VOoaH65n0kTNm1xcGNUB/zwVwjNVEWS7Byr1Fdryze8VUAhTeIMdL454/7N0E+zmiH5rwQ7FtidthpEj+mT6OaeS+z5Gs9mqkFVLTzAvGkLplSSpIN5kHaIa2F2/f+o/ORlIK88VE2Zz2s0nL+K7LAOpiykk3K2tsNK2uxmVxmYrpRAprUSATp2Z1DXIIIkjVEbbk9ML8sw0/ZhoTSqvqZoCubvBB31EECSLEAScQ/ooUqrFy7IxZlYCdR35SOg3ifWMSt4m56b+sQoCjxrZB/ncQvMMjIBPIBJAkdAd7kA/sj1HHFKYijRVYZ72uRcCBMg7MW6WGN+NVrsPBpmklMDxHcQJZlEs0XJkmOsHoMG+13sxSymXp5inerIDsplNLMSCLHmiALgGJjDMfZ7UkcSr/j48eZbNjnbevSRZfifhVK1KoASRsxUbAAQoljN5aOuD8lxuULMKioACwMyCQQQIEhheCLgX6Yrvs/xUtVD1aaux5ArXOkmOgMmcE8Z4hVUigoA1NpCleUg3EUySJgiDMRvfCjhBax/r2/mN7SURQoNjkeg4r+ftLdRzaykXZYZEJgWgzMFm2AMkR2vOLjks+KhIkSOwP1O3w6Y8VyXE2pgk0/EiWUHTZpIYReVhpvtHrFi4LxatmWq/Z0FIqNRJLEu1uUi1yATO1t74q7Lky4ibFjykmHHtbbbXv19veeorUBMC8b46xWfZbh1NEavqrGS0+IxOx3AHSO8x8MWOjVDqGGxuD3GPYwZTkUE1Z328pgYHiB8SgFWNgLapjT1O5AEgETIgkb4Ko1AygjY7dcJ+OPoYNo0g3NVdMmPumVO7aYsdrXthvlySo1e9F/X5DffYegwStbETL3qSTjMQfbE/EPrjMHqHnClbfjsZXxKSOq6Te0A35jImZ6Ak+WKbX9qkEvVpisgYE3K6qkEljAg3OxEYb+1HGKdFCtIOzPHvrEAyT0jbYeWKfxfNoaQULJMajoAIMf8vS3UdceK7PYB9toxcHfK2cEADpf2rzgbZ0tMC1WprCCGEkmCBeCJiY7Wx3wKp9mrq7oy0kY8gY/yhEDYags6Zi4AwLw6j4gAB0NqYkkEnSALKkcxjvbc2xcF4hSegikrUZWkB6YJFukEaelpv3xjtoO3SD2bsr9oDaF43lPr5laub3YozaeRQtz+EXEEsYJnbB1GrVy2pFa1NjTbTe4PcA2Jm+Os7li7mKJgiZ6gmfdAY2jTePnGC8jlJ0I2palRZqSoA94gQI5mgCY/FjGyqR6wMOfN2dtabEzWRztfSadNfe5fJZ90liIueaDG1o6WZc+co9KgjMq0wya/DI8QJqJIUSSD+sgWkhmBvC1NsnWJIlitF4jUvKwEjUAAJGq1uog4M4XRqoKnjgotWATqJWwsSsQGkAypERbA43VBV877SdVZ20Dkz088Qy+cY5c8/IKjoZAFxAYDqDeJsRhb7V8HyWXyjNUBpIAFmnqnrAjzP5DoAMIP9nucOXeolSk5DBG8ddOnQS3M5LWv2m4PbFg9tfaGj9irqj0nJXSQTq3gWWDqa9u0T0x6y5VZLarjT4bDcieW8IzwdlFEPUKK2lQpZoi5HcwL2m2OcxlKz06BiFRmdZbTqQzqIJjUJQqbzzRF8Mcpn8nRFKtQpkFV/W03Bl2X73iamUhpNoFumEmY43XKFFqF8uV5aZEhDeYUzBEnmHfHmFACd5j9pZtj84/qSJmwjGpTMM1gvRZNoNvh5xi15QrUpE6COUkhWBJP4iN4sRHXpcDFSpZVatMBgFUe9UmAP8AEfIYdqgU02phGAhF1NEhSY6gE2Niek7XxK4B3A3lebtuJ8ZREA4hvDuOvl2UNTYu4FNGk6tQ5dIUlYkAb9D0w3eo+YphXqlQqhdVNoI020yDLEd4gzvhRlOPTUeroGuio8NxEssjVFp62vt2xmV9oqSO2jVJsKYWeYtNlIjrI+EYPI1Dw+clOjR3gYA+V7wHNIxrDwSisEBbUxB2++xMarXHn8mg4iadEc9JCzCKYJIZgdOrTBKmxEj6b4BzGQq1Kn42PNqCEgCZu5AGkEnuLjrs2yGkqyuqAgT4luWCIE9RcW8vPCMrBRdbzgGNXuearzgDZ+mVpS5RS0OAiiLmweCxAPTewjDXO0Mscm2pnRmIXwkUO9SoIaLqS6nlYNygTfB36Po1cucumTqKoVTUzDaRBEGVcnnY9hAv8MG5jjirXq+AiuJppUBUkBQDsALm95/ZBsTFiSmNb8c+R4+dYfaMmNmtF0jy35iDhHsdRrUkoOzUs0pZjpKgidlYKwY6YvpsCTe+CqXsJHLUKolg71H1FXAB5WJE6tW1rAdccZpVavQKMMtD66jkSwLXFotpgKJ6OSTAgs+K8RKVkV6qtS0hy700Ia2k6gbLZT7o3O22Gl8QQlulcfTkc+/nJwneNVWePeVNvZY0q1Qs7ONQ8OsEC09YZSwn3ZgMN7kHfDX2erU1zIcTRp0z/JA2BNiN7DVzBRPK/wDynEuR45VpU0pq5VDJkJI0sZkTE39Jn0wt4nxalQ1l3U1WYG14USZYC0yYgx8sTd6L8APT78+coCvkfRW/7eUur8WGos2uQSQJ000AJI2u7ECdN/OMMOCZxfCQWLsJhbk+t9xPX6YomdzlWnSR6LpVFbmIYRygSwABMk7bd8NuG8bCIpZVpgg/cIJjbqe4Et57iAS7N2pgdTkf7mMmle8se3X39paOJUxqWC6sTqBgsDA2CExq7QJ3wVWrDw5fkm3MYv6qfyOKzR9oKj6qdVYQsQCIDKkwDb84gzbFhyObL02KKBpJVZYwdNrmJ38serizLkJ0/PpBVgTtAPGqfip//sD/AAY3g7XU/mk/7n/8Y3g9Pqft/wBTK+VPOPazP0szWFRqSilo0+JqWWbcSykiwEATNz5YrHFPstMgq2vQyQTeNSvPWDBVT1jV6YeUmp1qBNRhvI0GADtOyz2+WAMzwenVpM6u5pWEh9fPOzSA1gxiTjzdetySYaB8RVxRJ3+3pBslTo1arVtSoqX0qZ1xFwoIMSRO2++JkZUqeJSJIEgqwG8QQI2367RiKp7OU0TkrAvNwVawuOUwQW2kdIPng1nHhKmXpKzJOpgZM/Vm3JmcTutm7lHfsuXW5369P2EzjXEnrsiqCjhTLA7yBAJGwtO9pxrhfFyFCOpZ1X3uog6tzJGFbVjOsFSTJGkGJFibmepsMG5DJ0tS1GZYIkqCdIYyeZYvIBAm0xgQAiky3sjE5HzhNY63+8Hzmcq5eq5Fc3iqEcsQAw1TqmKguQVG3mRjr/eYVwrAtrpMrMJepRcEx7lTYgxIIIM4n47ljmctop0qhNKCdGtrAdVFrACCRaMU7gvEmU+HTUFnIAOxAmbREzYXJgTETOLMeMMmqef2rs7YclWD12PSesZT2vC0Ki0AlOqGEaoIqTLEl2IA+/ywBcAdsVjjb1aoGa8HwxW5EATkYAQYXv01FSDIjHea4ulUIpphXQKlV1hNQBYnUoUEE2gjv8MA53j1XSlMMddMnQ5YlmmRBmd1gW3gWm+CLXyb+kjbxbiIaAp67l1LKQVYjTG3S9p7eeOstXjVC2UaiGiYkCzdrzPTEtaiOau1O5BiFlVHXrYXN/zwM2bQU6dTd2Zl0wAAsxeN57fuxgOqcQUYal+8jy1TXUCqnMGnUxsF6SDYdyTbbFkyoRjCjxKiktyEEyDIIYC4M783zwDleEU20ruGMtPYSbDuV69L4MZ/sxUrNFhKgLpsjbWUyD5MR0Nr4Uw18QShxsVP2hdTipp6mZdO0qxC6mInlSLXgmLdRAtgnhXEKblNJKEFQ3ulQBbTpIlSepG/e1qpxGoPElgQB7skMTLEkkraZOw8hfc3HhvswjrqXXTimWprEPWcCAWTUSsk2G9umBKGtuYeELqGviccW420kOSF+6yloUBoFrjT3AiDJPfGkzZZkXUxQRzxdALqCsQ25EHpETjmjSqJ4tCrpd0qEIgBMpBYPaRPKVIN9u2JRmU/kjbxIAKkKqCLEabMO4nbV6YlbHp3/WV4AeQarjjz8oYK7qWiozUgNPuliQQNYRFY9VA6C+0C5XstnKgPiNUIJBUkFG1JTJiQwu1z1BkeeNcFpZfUdSpXJAARiQKLhjIJCy07hovEDC72jdqDEqpCgnlgrpEjtcgMG3uJHS+KCCAGUxBHe5NK+f6fyY3yObrVYruqK6a9KCYLDURZZsbdBt8cKuIB6vOWVV5Qfe5QGmwAPczAwVwvj7VKYZw1JNV3BIBOkqDqjs56dcMOH5oIJ0UXLCVJ6zIgjUYuQem0HfCHcbdByb89q49ozJjfsz3x7wDgGXWtmB9oqgypjSbGN4BAMAHaIvecRe0fDKHjVWokatWokKyhWAE2IChyVZjEbRAxupqNXxlpqNLjSbqqnrZQTG40xBmO2CXYmpU0tTCDSShZdIci7BXNt2gEzcGcaGvGfe/WJ7xmNjn0gXDcsfDps+pjqCqqiZ35zBuZt8DOGVfMqFNN5OllEGSCDqtJOwMmR3GAq3EatGqGp0gSrxpW6MpFmWNo2PqMTZzJGrT16VZwdYphrjaRNhueu82vcz6QPHq52+k9LH2de6DE2W2Ppvyf0hzcc1KNLCUkEpquBYSdzGkAftvgjh3tEzaghDoCQ4Okfh5j23NvLFLpV2q5gvl6Y5UM04WVIgErJmbTa+8C+JK/EXr0/DpBUqM6K+hSCyyYZrgCCZEzqMWtIqxq4Yksd4OT/wDOdFZi3HFdR6S2eBR/CP8Ay/fjeKp/utmv55f7JxmO38hPK7t/8D9oAnDSUZ9SqpWNGqCR2tbptJ6YAy1WvTqvlsu8loRlUEq19oI5oPUeUHAFR6hQDWpBEQv3gfOLeo74N4W7M9FdJR9YUvtIF4jTOoG8z0uMUAFDHZ8ilh3fEJq8UrPWf7Q7FlkaQYE389ukAx9MMOB+z75qnUenWFN6X6wAmFIDEA6weVgREEdN74I9rlFSqNK0xcMpVGBqBmJtJgsFI2F43MjAtCrV1NEaqURTcgBmLgDSoXSSCA0dbN0sWoK3FwS5PI9LiamgVj4dwzCxPMpEg9pETYeQwz4fUQ1wkfqdQYyACCNxqi/qACLdLY6ytWpWaozTygsxkgTPXveZ3uNsPvZ1srmcmaNcOtTxGakyBmLRA5baTcwVtYL1vheMBySTGdmyqrgN+HrXWXT2Uz9JR4Ct/wAwEkgDoAxuIAsGJNrG2KL/ALTfZpqdZc3lE0Gs3gkIsFmIJLb21RGwmJ6nBGezKUaH2fL62qsw8V2ZQECyQrAKYUw0gxdd7WqdahXd9KVJdpMqS1iukwI3iQWsb/E1d+AoU1D7RmwnIe6Hh9YO4PgFwSdD6HU6ZtGkSLxIbqfpjrg+WKOK2YXWqn3A8XIOnURtci3YHfG+FpTy4LVHV6dQlYb8S226RNvXA+YzIZSKZXTLv2gAwN7mxmBcyMT943C+c6hjRWYg2dwIVxDMUqU6qbVA5bkV9NNVJFgSGewMXnvhNnctSKBkHPtp/je3pfBOXzzPSRWWHUHUT1vIMbixjoDyx3OPlYpNDIb6gJ5pAIiOgnv1jHGwYGfMMjMV46X0glHM+HUIYwyoFnt5bem++Jl4kDTqBjr1AmW90sATJ2Oq0CD64g4frdySo1vLtKzCKssesCASTBIA27kZN6bOlR0GlWuDFiIMEACV5vodow0it5mJWzEYwB7w5M6AKTQXCEmLhVVIgBt21cwgiRbfbFpyvEaOtSuZIqVFLASViQwVS0GAs2BaLC2Ev2mmpJAPhFSBEBhMmDaGFzbtbzwk4ifCrgBNE83MBYDclBMCL6SbXGJtZdq4/mdlxnDkZD06yy5P2lzNFmCakRRoaEVltqUWDNyc06gWk3mDAmyjU3pNl50sHB1A2sZGnfSpPrGK3w7ipAnmKsSsjdgZFwd5nyxbOEtlqLqoQVahgHxAAhY/d0QSImDPX0wDXZ1f3GYTbaFGokfb2li4BwLw8zTZ2VWaUZCJ5wNS3B30tuIuPPAHtV7LPUqu75qip1MTSQlnCljczEwDfz7yMC/pZhpf9WgDGmojUCy3kC0stiAzXkxMYX8Ry7ZjxK5B03UyrrzahKgIy6plmkari42OGDIqror5UQrnE23MW8OWsrFVqE01uTcAhTOxFtuv54smZ4xXNLwl5hU1NDwYG3KYIUSCRAEHCqvnETK/q6xpo8haZfX3B1DRII25mkTiJPbA0qKJUeQWgwBABO+q/TChZ/Cd/tPZxA9sX/2ZBqXYfXr8EZZzTokHkUQ2u5ZySSLWUAaTIE7mJ2VcXrUlasjDw/EVAmtCoMBSSCx1MW0wHIsGB9Ds7xVRL0WLvrV9NViSHQsZAJnSZYQDFtrTiu+0Gbq5jMivWc1ElVD+GVTYMUUkEBwWI5gZiZM4YmPc3ztPHdWw5Sh5EecE4qhppSCMrA6SQW2O8ReREjvt1xK9JqlZQ7P4vuros0b9CCp8+xIgziHhlA3qBjoDhdAnVK7CwgwFuO9hOC8ytPMKWVvDzFBWAUm9QKJALdDvcg+e2J2UnJQHuRPqWU5BuCLAJAHz6xVmfZWtRLVKGl0DFmVjDUtyb9R5CTffDfOUAjLTddc0jzoQrajcDU22raL722GKtwT2qq+HXIGtSVYp+IRAE730xbvPS7jI8RrFHamrVEK6lJEsgPQybsCYJO0YbkVxW3z+58++bLlfRhJ0jcCb/wDiO+a/7h/wY1ifRmPwp/axmE97k8v1jf8AyHbJTcq0iAQwJ96RaZ37YdVKrIfGotU0MYbRqZbKLFWnUSRIYwJ2AiyCtkFTS5hg0EaGkHoQSJg/8u/exxLSzjLUNKpTgMJB1XX/AKlJjrY3vj0iAdxPPVTca57iTMjPqqSObmaYJgGV2WQo/sjtiA1/D/4quKg57gbcwiTYgix/fjtKrVJkzeAWJ2BPvEb2m9vPvgHOvUblhIEDYSDMAg+9AmCP9cKABeaUIU6o/wCG8SZG11KyGm6xzmW0z1gw1xHU+kYt+X423DuHo9KkgaoStNmklZ5zAjmU2ghiCYnbHmKZoplyjlCFqDSTuSZmLTAi89YjdsW2lxSnVytARqSg4ZkIIkWkhwY31WMbD/qwscTWIpVIO0POdOXP2eogovvWAgK2q4MC1h0HcjpgLO0lrUc09A+GKVMVCEPdmiZPKYQNA7kQcIPa3jVPMZnWiNq1aWkmXAELqcNvYCyiO5jAfHa9YUGK+IlCo48RQ3LY2BHWLeW2FDDeQG+fOU5WGQLjobeUUmsXIYxJPwg726d/hhlmKtNbWqxEN7oIgC6i5gjvhbw5RUUgEQOpMSPTBWT4eFYhwAYBXnsR8IE9+2LMoAg5QAaEKZtSkgahNyJiTYC/MY6DfGPlOp3FvOf2dPr1x3X4e2XqrDLUBhlHXm2EfigjvPnfEma4ZUVRP8k26hoOr7s9/Lp87oLDziFxEgsBdTVSm1UqV0q2ltXMFnofIA3EY3wrIIytCuX0jTUV1AUj8aEe6SRJkRffHdCi1Onq5WgkMCwBA7difrbB/DjSqFKbU1pAWJm9up85jftgNZFgR+LHkzZAuPmc0qpoBkpsGaQX1TAESR8ZgYB4pUpmq7CIqSDpmFk+YE2g+RB3thvm/ZvmqKHBCqGD/dG92EwPX63wnoUqdR0pSbD9Y0QD6CLAfP8AYING4WbDkDacmxG3ufhklPhdNNCvUgm60wJ0rMS7TyyRYQTfphwxSnpruutXaGKtDrJnVBkEk/OYt1V56gtHMpzo9Ooyg1XDGATeQG6Cb/tw6TKU6hqJlyzU6akkuQPEkbAASI6HfvgMhujzcp7LiYMyqDrHBEj41leUKKq+EXDIWMEki2oRIPQk4h4VltLpT+0KHOstOuU0TyieUkjUZ/cMc8cqhkRETnDECnYvtBII94Ekc3c4qdbO6QyFHnUCqsGBBAjY+X5Y3ChZdxEZ1Je3az19D1noeWrU0A8TwDrYwHVgugRLBp3vAgR1titcbzFNKvhqAUQAi0wTBI8xt9d8JG9o6lVVofglgCI33A8zv8MWf2MyFI1lL1VhAHYMFEkMd9WwgRvcEbHBHH3R1H7RjpjxuO5ffb9Y44S61KaVNKaqewN4IHKVVpGkp06ECbgYJp8MStTZHWn4ZfWKZLLsZO/kNpHXHWZ401QCtSRKaBoPKANInmDACZkekRgbiPFruC1KqhIDU1MOmqwhjAME9e4vcYjbvCbH77j57wq7OCHc6vbYj14r9ZD+j28Y1MsYXXGkTyuSI5YWBfoOoxFxQ8z+KyIzyKnNzkk6TpUSWMAi8DmknuTw5y1RQKpQUifdB+6Dq2gEFRtudpNplcFy2pnVjdVIUlTNzqMrp2nreIG+NDfmJv51gZu1ErpxudN7SpZn2apimpFRkaBKggsTIgQDC8oaPM32wx9j6tYkCiGqWJKgToW+7EjU3SOvcY1xvMU0ZKmiGBIYCNxtF4BIdtz0BvgDK5evSBZFemragQzANMmeWwAM2ufh1pNvjsmLxZRicOpIHz7yzfpCp/OUv+yP8eN4rHgt/Bpf48ZgdDfAIf8AzfQ/cyu5VQKjTS8TdRfYmIOuZkeRwRnqW+kMGP4iAq362mxuD/AY8Fp1KxZ6ek6SyolQlSoBtNj0vFt/XE+Z4m1cLTqhlFLlYJFxsbkfG8dMWNkpq8ooY2osTXFevnFuRzHhswCnmUkUwLaioiPWYPpN5wNUrFjpdSKqxMtF+hB6YsVHhQdiKJIZrLpIBJGwbzPkRH1x17V0BVoUWp0nmkgFQlRCEEiGYHfUWNwCdQwK5V11BUMr08h9lqyM3iFb+6KOgMrFoEGbaZvt2t1xZ8x4DVKTIaLNJXwxSPhhbmVGrSSS25FwNhtjzbK8UKuYFwIFyIMibDe0j4zhxW4rr0VGbTPKQJEEACZFpPoOvw3tGJuUjyqoLAk9WitOvU1lXDEy4kQ3dN99oiLCO+JcrXp0yatdNYMoFaIII5iSGsYYRvvgHOZtTR5GOtahS25mLj5kT5HEOQ4c1aFVYUyS0EwAbmCIv+3YYVp8NtJ1IYbje/nvGXDOEUKVRdKvUqVmmhTD6RTHvAl/vaRG49euJc0HSqzoKepNWupH6sXgqCSCWLLZRO8bCcTZjhxpCmvhk1LDxWViU8kUiAZCiSCNyYwZneELoR3y8GQUNK87zqUSsEywIjfr03vtxe8G2JpvKJ+K5HMzTdj4gHPAUKqGxkg9WERIkwRjitmSEWGLPNwBECDv39ME1c+Sahqh6VQrKmWBbexuRMEgAR5nug8VXLadUqIMldP59b4Ki3I4jcXaBjxMjLz1hlLPuAWEkos3W0CBtsfWOuBchn6xZnAWGsRHW2JcrXZF0RIIgSPdnf1x2uaanyqxQPCiwKvLLKz0jf4YKuRURjcowZTvLlk8qGph3p6pUExfSLxqgwBJV+p+G1ar5kI6VlkM7MGQKBGnlIF7yLfE74a8Dgq1StTDJXkBTJBIJGwg3Iv1tPTHeYywYJ4JZGYECLGdZiQSbTqvN7eYxMKUkGMzZ3zkkn6fz/3EubyQNAsgJYVAKYVyVNjIHKdQAsZF8S8IJUrIKBiLSYiY326g4JrZPNN4VSlSCaVKOaaybkhm8EmbD8Pc+gM4FQXwarVoAp1fDXbmYARYz3Ful+2CyEaNoWLMyeMHeKfazg1ai7VirLTczOr3RYjbpN5B89saPG6T+AhNVRTEHWykheykU1kRtMwDa2GdE13WqlSqlPKsG0+KQukkzKaiSSdosvNtOED8Jow6E6iolWUmI3mD0kERAuMEv4ac/aNxHvXLmvW/PmpFx+gvjeJScinIEkyVsDEn49cZw7ippVFaRUUm2pA8wLmD22t54lq5gUgiCmR4dmDAhWJYmbcytDESD0EY1wPgtN2D1HCU6d+WQfKCR9Y+ZwwkabaTZM6s5bSB6eUutLizuWFcNUVl0olMLAYGbzBRdJkz0X0wn4ulNyAi0qdUXKotTWbbtCkR1mZv5xiyZLOFzWy2r9cisApG6jlGhtuqkgj49q7kOP1ctVb7RdNWkiAD5w2xIF8TcHaaragLMNz2cfX4mVq1GpoqGourT4TG/wCAyoIIJKtHWRcNs7xh61JWAExzDUsWFyjXDdLYqeS9s6dOo+kFgyhRTIkvM3J2IKtEdgMS5XjanLKmkLqdnKqDppqsArJJJOqbG0H4Y5sIK8V/MXkWo3WrpIYCekP309QbGD022tbBD1C9IKtOnWqKpXS8imJ21GOY32BFx8MVvLZx6a+FUIemG5WGqUJglSV/DO19vQYaZfiFPRLMA7Blp80g6SVINNp8MERBF/ev0IjH3Z2FiEmB3IVBZMTf7wUf5uj/ANip/ixmG36Ab+Zqf91cZh3fL6yjusv+B/WVM5GpSprpqBZJnSbk7AA73Efuwbk+FvTiq+poN7mxvGqCGO/78a4nkarFagqqWX3C0I8nblPvEdxP7nNR6dF6ZqNUqFT1gDTp+6J7nc/TBOxA25k+Nsr0ca2JJlswtGqGVTRa7FmVyC9oUb7gxsOuGlLJU6yLUcTSYkFWDKBp3ZdJhtJa4J2nzgPLua2nUoQBtc+8Qu423uT0mWA74Hr16gJRQ1MLNRta6RpgzMhSGhtJB3mxMDEwFm+sf4sOSgf59/eJ/af2e8LLrXXRKaQQSrag1xpjaCTYjbra6XImQy7K6wY8+uLecu1Wn4NXw0NMA6XsT+r1C0c3KZCk3I64peWlDodYBkA9CAStj1EgjHo9nYlSrSkab0g/PKdDKGm1mB1EQRItAk/DuMFim10pO9m5CGKlhMC09jPlfBdD9UQVMEAgR6QR8RaMG5arl2HPAefwPNotyiI2g79yIwOXUDsJJlRtQAh1HhRXK+JWeo7OB4dMVCJJEAkgyN/P88H1cxWoURSqLrBaSJueVeUNqkXAM/litJxupR06SalUQqBlJCxYQJuIg7DbHXFvbmnXNNatHSpHO4ILkxuLAAT0m/fCRhZoGLUpur6zfHnasirUZTUk6QrElSYHM1weogAHqTa6qtoWnptIIkaZv17Y4zmTU1FXLnWHKhSLXY7XiDbY7YYVGcEUfD1aTz1ApYkAQJnYSRMG+GG1oCKILn19uvlQi+hVKsgrGFB36x8oxDna3v6YKEkiQPS5xLmsysVadQMGRQaUjzG/lG3lOO/Z/wBmGzCS9RaVN2gSyyxv03UbSYuDIsJw0UvjaOxYnuq3vj+JJw/iubZaWVR/1WsaVQLqJZhy6gNQEnvFzj0CtSoZTMVlqMzhVJVS3KpiSIPYhYPSOuKdneFPRzQ8FTRZEUq1FWgWABvu06hqsSes4VZ+i5LA1WcT98SSTvJ7yOuF5NDkEGX42xoW1i7FV5evvLnkSgoHMpUbxHqXJvqJgiAT/wA306Y600SKlcl6jMZi5KdWKAFSCzdekG+2KPXbM0qa3GjUFVQN2AOkxAOzHbuPLDnhuZzLB6WZ1cyhacMsKbFSDsRYAdb9MKbDXiueacdHeWDh3s/l6a1nFJoAAu12aeh5tjB9fTC/hWSoMBVr8iAMHLCASGYaQIUknTq8vhiLL8XYnwamtDV5AbBWJHUmTfbVvtsJxHxTMsgbJtRpliqsrqDypJBEAmCGA8t7GcbpY7kwsTaWBB3+e8Br0AYJqFKIaEqEAteBdblrbWwPxsSSw1DURpBebC4Jiw7wPPB/Es0KmX0tTWKaqNSKJgSJj6G/n6i5XLKRNM6V0qYEG3utbefrB2xicXG5OzM26eLazQ43/aOKOaSpQevXqNTzFNw1J1JVocQwkWiQD8++I87w016RZtUlgHF9MASGIkGdJAsD3kTGFKZAH36h0kkhI5lGowT92fTvg53inCyQQFDVLlIBBgGyzPoBHwyq6xORQVBUcQWh7L6mCqGE+6WWFspO4JjbqRh3WdsoiNQKnWwRrc66u5MzMXAwj4VVJonWSrSNDSRAI0kj1BPri25rKpmKr0w8B9JViBMKq80CL8rb33N+vOxvxe0ZgZBq1i9tj5GVrMZ6tX1AFiobnUGFmdMlRAm4gnEfEc0wNJqCMairzMqnmYMRI/FYCSOuLLXpFaVQCrrJWEqUVALHaGtLG0b7D5UbI8SqryqzprIMgkflHywWMXfkIeRHRRlvn9I4/wB5c3/9x8v8sZhX9uf8X1H78Zg+6TyEV/yMn+Z/X+5dtRcctelVUHmGhOVgNXvAdgdyf3BUck1WvOoGH0HfrGxB96PUYD4PTQZddJJbnsunfVI85sBzA74O4Oj0wWUVGqc8wtlPRidzN47/AAxOw8RE6jisLcNrcO01nCsqgRTlFnRO+oxBWVv1vvgSlxjMOppszVlS8sVi1gBMxYd5vaMG5XNhaKJqCMXJ/WAkuT1texJue4jAdeotKqzOKYDWDOT70mYgQQIgC06T54EKw2g95xpX067+sNc+Gis5aANWidSkFRIu0oIvAECdhGEXGm+1GFBLUzrQGDymLcoEfsjYGQGC1lrIrEaU1G4tMEe6b7meaPIefX24UEUyA51M15CzsWgczWBMECI74FSw3/MIbObvrKVSeoj6agIBMrJ3B2v3w6yeYC1JZ2SNmWLHt6GYnp6YziHAKmYcvSINuWdJ1EDYAdfIR26YU067BilQEMLEH+Prj0lZcy0eesqBXKtGWHL0Qp8RDqbtYQREbTpJuYPeL48/zR1EfxaMW4ZxlTSC2idXLvNrH9+KquX1ajNxI/L5YPAhRjcWiFSQZ3l3IAYNGl+h5gYN7dLx8MOqftJ4a041TBDHrvNu/fCfKZAkkmxAk+W/1th1wXgieCXcli1wIEQPXqBfHZ1Tlo/HgL5Na8jf7QfPZ37RUpseWRpGs3IkkEnYYacCz4vQKqmldTsxWGZWMe9tysRa509ZAx2+WplUqrSkBeYKxJWbEgavOSCD1wqFFFM6zOo3ggRJjzvE2HQYnBR1oDiS97bnKT4pds/xqmU/V6wk2BYDlEETqadIgmbEmwIjCXNM7DWUDqGPNBtp3mR3Y/E2vibKZYVaWoxGwZRJkDuNp1b379cT53hziEALBrD3lsv3QJmD7xINoxMlDYRGTUx1Md5G4RwXqktci45miCNoAIkHfr5RjihmhFp5CYJS0Tq3BuRcD4YAyVEJU0MDNww/DADKRvzTO8jfbDngWdXWfEA0AkknqLAAddXmPhgchC31hrkCrZ5+sW5/NtmFVEEsRLk/dhpXzmIB3scdjOVclmlq128So8IVVplBAWSR3vfqJ88Warn8uKFYImmo45GUBW8uboIEE/tOK6/AqiOtSoDOkwH5jvB2MRBO8G+2Mx5AQfKYwRSKo38MAXMfaWqstFmDgSdKjQQALX6gD44D4SxDqEaIJILDY2gX6m4i4xbKvs+nuUFC/qwV1RqZjzBgdUQIAJPcW7I89RhmdxpqKQrJcMpIMEDqdQJkd/MS7G6nwj7R2XE2IAHk+9j0+vMJq8wBuTKqGLSd5Ig3Hw8t4sjrVHRwlRIDRymYixnp0IkeuHHCuGRUUDmDrIE/iEX6iCD5xM4c1uAuUOtkvEMsShmZF4Aj87TbHagrUYHP4QQJVEz6Uay1XQtoJbQSRJCgAdYg3J9fIYz/AHjetVD0001AS5gyAAZH5we9ojqNx/IlZZzzhtBW94G9x13N+uGHshQ0hdVLxNYMXMwTYlQJZeguL4oIAS6uLHhJuXX2XzDVKJUrpprIYEgHUQbA7qN5Md/jRPBNFiyqWRWIiA0Ak6dxDW6Rfti01Mi6KyUhoGoMSrgmUsQFgympidU9ha+K5XpUUvV1EkkagYEAC2ncmZn0xPhaiVlGTOctajwKPzaceNS7H/zxmJfstHvQ/sv+7G8OpPWdqX/Efp/csns0hGX0/dLyxEyZAt9MMm4arIVXUmtgx0t0HTqAJE4UcBWoaKjRptEH1jz7G1u8xizaALknl2t09cQZjWQkTHB1GpAPZ5H0MxlxuejwLiOg7RtA2wn9s+G00oAALJqKxNrkDT5m4/KTJw+UjSSGMGIsPOfX/UYDzXAxWGktsSRv1BF7/TyGBx5CGBJnJQraD8Ep06mXRGEOEAmZMSYvY2mTfCX2iyxKutNNK0qhQH3pnqBtAJkRtPni0ZHg/hgENJAuRtG+3TbbBVSiuzhTsfkZ+gH0wSvT6oXdb3FXCuDLSyyiX1FZcA7sY1bbA2t6dRhbxX2WOYS0rWQHSSRBH4Sd43jeDPobFW4gFt1iQP2x1sAMRDiAuSDIFwCd/X+OvfHKzK2oczgqBtuZ5eK7ozU3BVlJDKbQR9ccmnBkxDGR5kj/AFw69u9L1KLqAGYVAW6mCsX6xqOEfgkgksY62+Vzj2sb6lDR4OreS8Noqzc7aUMCwuT0A+e+0YaLXpcoUtpVjqXTBAUi52FyZBvMGcLsipR1Y2hwbybg9r/LDjO1ddSq86NRMAdBJixsfd64TlGpgInJeoVe97SPLoadcMrhqbHcbMDvb8xuCMLPaKlTSvop3pmJneSo29CbeWHfDMoRUIch1iQQqgHYgxbeIPXfzGO89wjXU8R5UKLx1AAgR6AetvTCVpG3isWMKBqjn2LyVL7JSLiS7M5J6br6RAG3n54sH2IXCtbqSSN7kDr2/icVPI5tlAQTygiL2O9up7X74Z0M4fd1dDfv3Hqb4kyWWJhsAx3Em9ouFE09NJBqubEAi20Hcnab7DbFdzuqkCdBYhwumCBeQSL+9MgeUG/SxrxQteAQIXfbrEfXGeOLagLHV6kQJ+EjCxtyItkNHTEfC0arT1oUAohjzMVYr975SSDP7MMfZ+iKAzX6w1FIWHJJ1Rc/EyJHpjnhGQpqhVlBlmsflEdrYEz+YBdKakppWAZIAJFza0iCJ7k9sCVJsXsYLYRpCou5jPP8NFEUyHNKqaYcK8efxBjobeW+K6nDH0sQQdA0EQ0xMgi4kzNvPznBVLPB65WrLJq06mMso6PqN7G5BMQT2GJRxrXpk+60MzWLgXBDAwZ/CQLGLjDlBU7Ss48+N7O5I9+lRhw/LzpmARPMLA9D0nznz+bWtl1ZdKuoYxHaL+e1t+0iMKMhUqDWGjRJ0taSOgKxykdT3NsDZzOaAT0gzveTBv2gn64AqbgOAgC7H2grquYUJV0tcMyhiF66AWE3AaTeOY3viOlwE5eqK3jFzBZtK9BfSF67eUAYzKZpCXWAhMmSY+7pG/yjrf1wFS4mab32gqZv0gxPkfqe+KgDdDjyk+Rw54jf7OdUVVV+ZbSefVPMFX8UnVPUXm2Ne0WVqcoFNGWICL/03CwBN+/Te2B8rxNAwqOssoOkncA/unriHP8AHtUMGPIbXNrRta+/XbocBpYtxMCA2T1gv6Bq/wAzU/7T/vxmO/8AfbMf8vyxmGd1k9I3ucfmZbSVRgsE27yI373+E7eWMGdXUVaQfO1+3cdfkcSsSippUXFzEk7+ViLCR0Eeq/NZMPcarGWM9bdCbncRviShU5zQsmMxUB+98N9+4+P1641SrKJIIsYMfG0dDfC+rQYAAkCLTB3ifWNtzafQYhrZDSqhQYiNQv8ASeoGBCjrFDJZBMYjig8rWlp/0vbHDZtSrWgCYgeX+eFmXqgVAjGdJmb+dz9dsGmiNbammDAgQLmTfr1+EYZpAjrbm5ldUZgZILASCN7ADyj9+N0SCLXFgdtp/j64gq5bSBEDad4IA2HXsemO6NIhbSZEiL3kdvT1+mNqDp1HeVv2+ywp+EVFhK3+BHod9sIweUHqIXp1th97aajTpat2fy5bGfSTPyGElPLwxUm4IJ3P5AXG849Ps/8A8xK022kAWL2kyRNhEn+J/PFpzo8SsbhQFFoBBuSTtBkEX9PPCatlF0BYYErERqlut+guT8cF0SSeUcs9T8enkPWBjnNEGczaSDHnD2h7wYEg7xB2A6CABfv8cHyjGdXM1iALkSLibdDvvOEdPLxLndmibwBBO/rHxw2ymV1WG/RgD0EfXt3n0xBmYFri2cE3JadJUcx5kEdPSZ/1JwUoRgTMEGf4nzj64TOHVyDbTJ2+MTtuIsf2Y71gmAZN+WYn0H0jA0Zlt5xghTV7wXqLiw2/9t8QV82iKTuCRDC9oNo+V8aq5MMtpLERFjF+lvL6HCvPcCdW6hT1MQJIAmen7jjVQHrOpwIxo5lSwZYvv287xc/TDepRVlkaZ84jpuCD/qcVMZFxqs/QgR0mJn0wTTpMxZQxUgWMyenQHz/iMYy31g63hebNGihY7EXAN72+A32/dgfIZ5kfQ4Do3MjVCQwUiLOAwcR0I+PZGGet+raY6nftAFt7Ww1yVSlSBolnhW06WllDR74gSt7ShHeDMY4YyLiNObISym9P7fWO1pIwkGx6SdttjGIMxlQRAi9pJEgAmN9/e/P0wPSptpEmdUkae229usYlR+RqZ2aRqJa0kRtePhjBcMBiLg9ThMk6bKDDHsBNhPS9pPUYD/QjjopkfEXw2CwzS0rEmwvpE/Kx28rY7ehyppJhogAjvfoPpIP5EclcwSpXcxIvAWZ/eCrJ6WjyvgqlwhR7ygc1/wAvp9MTvU0QbGNxO0/HaJjEr1S66lMxYx8I38zHrHfBWx3hLiJg/wChqP8ANr9f341jes9/rjMd4vOH3cdmvpv2Jjra82/jpiZawA0zt1H1PwBt64UPnCGI0mQbmQLRBN7z6HE9KqYlt2uFH3SO9/8ALz7T92ak4wci4YykgCJjYkAx6knr88dBFk84EG4m/YWm238bYX1cwwBIa3laxtt3jEeZzQEw0LAn4/xvjkx3zNRAD4jGYpIB7xMSOlvn/pjtqq7hQDuZPn5evb88LMxmhJaTI5fOJmx7yb+vlgMZ0hd5tYkny/j4YZpjvCDQEbVHU6uXUYnaPWPTrifLoAii/nAH1/zwjTMSLRJ0nztJjv1+mJ6HEGBhhYbH5edu/wAcCUaJZWJsGLP9omXQUFKpcVAfO8iPjH7sVjhTqqu4kMBy+Vr3n1xYPayt4tErufEUgyfNf49cVzhuTL0yBuAZBPSOnzJ+Bx6XZrGOjLMSlRRjbNZdRQpm1xPzA67jFio8PGgATpA1diZ3mb9Y9MVvK0+ZgTChTJb6fwMWCpxZCtM/jKkAH3RYGw36GdjhXaQTQEHtKkgVGSZAeFuADJJsCASTYeo3INscZThkEBiYtsYA96f/ABJvjFz6xduXTvGo32G49ZJ39MdU+KBm2MISPU7fS/ynEOljJ8eItuZ3Voy2obQbKBabSSSOxhfP44F/RQYAyYBuRsT3B67bd8SUMxo3uCSWAnYgXmw+8RftjS52lf3j1JG3l0vEbW88boa5vdMeDDsqqmdIjpG1tpEjp/F8b+yyJuZAj1BPU+g37jEJq6VOgAjveRv02sD5z9cCDiDjmiTff0sCf42OA0NFMjLVmNgoJtDADz6T3Jn4n8sQ6VuZP3gT7u958pIFx85wF+kwhJK+Z+Mm38d++IHzrsZMjSfd7bxb4HfBDGTO0tsdUPy/B1IMtBmdjzCVtJv90X/feQ8PQAJTQaZBBgEAgRYm9/24GXiFpIYmQLHuJkjrb0wOeIO8/dgn0IvB/Z8MaFcmHW+5h9XKM6aRaDPKPneO3Q9caThKoWefegTaw2iJ7AT3wPU4iygyvLsBYEzfy2P5nElXiB226BmHW1rDfeY7jGkMBUc+VaoGdimoUyNRHS9hFv3x6Y1UqdABBFh37bHb9wwPWcvzA7NElfKJA6EWP+sYhObIBg77Xv0gSbmx26RhZQyVhfEY1cutRGUqpDRaLix+X7YwNlspEmeUiI6ECxvvNjPqvnjE4gzBVMTAuJBuBv0aRBtta2+JUze6kQQJki3kJjcT/HXgGAqNQNpoTPsydx8v8sZjX28+X1xmM0tG6Xilc6zlhpJYjUIHXeNvOIi/ScTU9RJ1GCAVIF46GwmDfb0wRUpKobUYL3uxZRAnl6aZ6+WBqFCXlSzEbyFUmRI232B9AcVkiP0DYzearySBIEDSI8436zO/7sK2eAZBi2wnzH8dhgypUAK31RcSywFJmJJAsT93e2JqVJWLwGRVVZtIJICgftsDsb3wQFQTiUm4OkyAATvHlBAMdOuBirkKIkH5/CPrg5TBENqteOgJAm3mDIiLjfA+dpMWOk2EwJWwuBcGYt9TftoG9QXxgGD0c2oYGSSJjTJ6f6/Tvg7NkqsG5kEENI3PTbobEdPnEANXKQWUqKhKhRBtKsGHxJ/zPLVwyK3KGDAqDq0n3tx1mRPeYxtCcEoXF/EUd05VLT1BIFiI5oiRbE3D8mRUagCpFcMzKXCxflmRcECQLG/TDNuGEq4jUAbLKz12G0QPpGMqcNCsjqkFVPMZ91Vj/qN+nbBLkqGoNXFOSrMzVKZWJ1JcH4HYEbW+IxJl6bU0Z1BZw4WmekwZt1Bgjp0Po0yFXTVYs2s9G6yQQN5BFptfzGJkJ0inCzJIEQARvJBB3nr8O/HJcLX4bMGylMmCwhjEQNxuDPlIFu+OMtXc1tNSwPMWgkkk8snrO+53wVlqNRQpddMa3EgxARSI6wNP8RjdDLAOGe493dpiCkg+Qna+2Ek1cQUZeDOHzCydRiRfSRNj1A6mJmZvHTEYzOtVImATIIgienXy69uuI8zlT4P4EDcoJuJLRIAkkyAYk7m1sR08owpqAwhieYbtEMp3t5kjtbBACowgBRGArMvWJg95vGNU6oEKFv1vsenxuPlgZ2KAM4MsIsJB6nt9B2jfG6AnUhO87zsLmYF40yD5+mOqIKG527AWILTPW0+cCfP5/CXWIabkQPQHb4jbywVRyzpqZlYBlKqyLMvAOxIDdQb+XS4GRUQQOUz94XYRJnr8DGBG4uCQxFGE0qYeexYT6X6+gOBq9TTqYi0yRPTb9hwdTNjo1ABdLrJBnlmSepBEk7CbYgqB3GxUAHSij0IMauYWFzJ7Y7mYMZ6zlEmpAB3kah097YY1n6OvSCIUb2EXsduttgOuJaFATSIBV0n5aYk7dGYW7CMZm6brcQYbUpbboCCDBn4Xg4wjfaH3IJrrMy5MMFEr5bkm+/S4t6jEb5pTVJqBjTpqDpQbA8ux3NmJE/dOJgyLVIVoJYsgi0xIE/2jB2mMaoGVClQYEAEk9TIM3iAPlgdMJMJAoyTMZxGIY8t7MGA8oBOw2knacR0qzF5KoVZtMagebcEljPbT6W6YyplVDFjAK6YvaxDWsOouT27Xx1X4ctQrodADvA36WI8h+XpjNAqMGMdZH+kE/mn/ALJxmO/0VX/+pX+yf34zAV8uH3I8xJan/B/on82wDx33K3p/6rjMZho5mj8fz1mL/wDL0v6I/urgriXuH+if243jMOPEL8og9T+RP9ZT/I4W5r3j/HXG8ZjjzMzfgM6X3qn9Bv7ox2m3wH91caxmBEFekKP8t/01PyOJP+C/qfyGMxmAEPF+GLT/ACqf1q/3KmDn99P6xP7zYzGYJpj8R9lf5Af1Y/OthFS95/Q/kuMxmA6NCHX6ftC0/wCF6n+8MDZz3z/WD+4MbxmMHI+v7wH/AC/WE0Pdp/02/uVMKuG+8f8A8393GYzB/lMUYVnun8dDjqp75/rv8eMxmATiAOITwj3Mz/R/9cby+4/qX/LGYzG+caeTOh/KV/6X7MQ1t1/pL+RxmMwQ5jOpgdb+XT+tf88dcM/lG9G/PGYzDY0xvmdm/o/swt4T7lP/AKf/AGxmMwH5Yo/hEc4zGYzEskn/2Q=="/>
          <p:cNvSpPr>
            <a:spLocks noChangeAspect="1" noChangeArrowheads="1"/>
          </p:cNvSpPr>
          <p:nvPr/>
        </p:nvSpPr>
        <p:spPr bwMode="auto">
          <a:xfrm>
            <a:off x="245004" y="-151652"/>
            <a:ext cx="480007" cy="319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3426" tIns="61713" rIns="123426" bIns="61713"/>
          <a:lstStyle/>
          <a:p>
            <a:endParaRPr lang="en-US"/>
          </a:p>
        </p:txBody>
      </p:sp>
      <p:pic>
        <p:nvPicPr>
          <p:cNvPr id="54279" name="Picture 11" descr="https://encrypted-tbn2.gstatic.com/images?q=tbn:ANd9GcQ-lrrx50iK92qvBmRQA7eEVhSczj1EYrDaRia933kweUkfj0YK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02583" y="1750423"/>
            <a:ext cx="6797630" cy="5448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586577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0307" y="479954"/>
            <a:ext cx="4354584" cy="726962"/>
          </a:xfrm>
        </p:spPr>
        <p:txBody>
          <a:bodyPr>
            <a:normAutofit/>
          </a:bodyPr>
          <a:lstStyle/>
          <a:p>
            <a:r>
              <a:rPr lang="en-IN" sz="4000" b="1" spc="-4" dirty="0">
                <a:solidFill>
                  <a:srgbClr val="C00000"/>
                </a:solidFill>
                <a:latin typeface="Arial"/>
                <a:cs typeface="Arial"/>
              </a:rPr>
              <a:t>ECB IN 2010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840522" y="2759101"/>
            <a:ext cx="11998854" cy="36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1993" tIns="35997" rIns="71993" bIns="3599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1875"/>
          </a:p>
        </p:txBody>
      </p:sp>
      <p:pic>
        <p:nvPicPr>
          <p:cNvPr id="1025" name="Picture 38" descr="Pict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323873"/>
            <a:ext cx="14400213" cy="587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447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xmlns="" id="{2ADD0482-7D6A-447F-B5D5-A05002B8E6E0}"/>
              </a:ext>
            </a:extLst>
          </p:cNvPr>
          <p:cNvSpPr/>
          <p:nvPr/>
        </p:nvSpPr>
        <p:spPr>
          <a:xfrm>
            <a:off x="10797735" y="1665473"/>
            <a:ext cx="1401343" cy="1401343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5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9910AB7C-5431-47C4-82B6-22CF13928E38}"/>
              </a:ext>
            </a:extLst>
          </p:cNvPr>
          <p:cNvSpPr/>
          <p:nvPr/>
        </p:nvSpPr>
        <p:spPr>
          <a:xfrm>
            <a:off x="6607159" y="1672574"/>
            <a:ext cx="1401343" cy="1401343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151E87AC-E0AC-4CE1-AC0E-459677951EAE}"/>
              </a:ext>
            </a:extLst>
          </p:cNvPr>
          <p:cNvSpPr/>
          <p:nvPr/>
        </p:nvSpPr>
        <p:spPr>
          <a:xfrm>
            <a:off x="2292634" y="1672574"/>
            <a:ext cx="1401343" cy="1401343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5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E0BB356F-1AF7-44BF-80F1-CDA62B9BC60B}"/>
              </a:ext>
            </a:extLst>
          </p:cNvPr>
          <p:cNvSpPr txBox="1">
            <a:spLocks/>
          </p:cNvSpPr>
          <p:nvPr/>
        </p:nvSpPr>
        <p:spPr>
          <a:xfrm>
            <a:off x="5440334" y="3151215"/>
            <a:ext cx="3704933" cy="2493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IN" sz="2520" b="1" dirty="0">
                <a:solidFill>
                  <a:srgbClr val="F77618"/>
                </a:solidFill>
                <a:latin typeface="+mj-lt"/>
              </a:rPr>
              <a:t>Approx. </a:t>
            </a:r>
            <a:r>
              <a:rPr lang="en-IN" sz="2520" b="1" dirty="0" smtClean="0">
                <a:solidFill>
                  <a:srgbClr val="F77618"/>
                </a:solidFill>
                <a:latin typeface="+mj-lt"/>
              </a:rPr>
              <a:t>300  </a:t>
            </a:r>
            <a:r>
              <a:rPr lang="en-IN" sz="2520" b="1" dirty="0" err="1">
                <a:solidFill>
                  <a:srgbClr val="F77618"/>
                </a:solidFill>
                <a:latin typeface="+mj-lt"/>
              </a:rPr>
              <a:t>Margdarshaks</a:t>
            </a:r>
            <a:r>
              <a:rPr lang="en-IN" sz="2520" b="1" dirty="0">
                <a:solidFill>
                  <a:srgbClr val="F77618"/>
                </a:solidFill>
                <a:latin typeface="+mj-lt"/>
              </a:rPr>
              <a:t> </a:t>
            </a:r>
            <a:r>
              <a:rPr lang="en-IN" sz="2520" dirty="0">
                <a:latin typeface="+mj-lt"/>
              </a:rPr>
              <a:t>identified and trained to mentor </a:t>
            </a:r>
            <a:r>
              <a:rPr lang="en-IN" sz="2520" dirty="0" err="1" smtClean="0">
                <a:latin typeface="+mj-lt"/>
              </a:rPr>
              <a:t>atleast</a:t>
            </a:r>
            <a:r>
              <a:rPr lang="en-IN" sz="2520" dirty="0" smtClean="0">
                <a:latin typeface="+mj-lt"/>
              </a:rPr>
              <a:t> 4 institutions/mentor.</a:t>
            </a:r>
            <a:endParaRPr lang="en-IN" sz="252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A4A5F6-81F1-4E4A-BFB3-A89D44F186B6}"/>
              </a:ext>
            </a:extLst>
          </p:cNvPr>
          <p:cNvSpPr txBox="1">
            <a:spLocks/>
          </p:cNvSpPr>
          <p:nvPr/>
        </p:nvSpPr>
        <p:spPr>
          <a:xfrm>
            <a:off x="9677494" y="3151215"/>
            <a:ext cx="3640048" cy="22064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sz="2520" b="1" dirty="0" smtClean="0">
                <a:solidFill>
                  <a:srgbClr val="F77618"/>
                </a:solidFill>
                <a:latin typeface="+mj-lt"/>
              </a:rPr>
              <a:t>Thirty Nine </a:t>
            </a:r>
            <a:r>
              <a:rPr lang="en-IN" sz="2520" b="1" dirty="0">
                <a:solidFill>
                  <a:srgbClr val="F77618"/>
                </a:solidFill>
                <a:latin typeface="+mj-lt"/>
              </a:rPr>
              <a:t>I</a:t>
            </a:r>
            <a:r>
              <a:rPr lang="en-IN" sz="2520" b="1" dirty="0" smtClean="0">
                <a:solidFill>
                  <a:srgbClr val="F77618"/>
                </a:solidFill>
                <a:latin typeface="+mj-lt"/>
              </a:rPr>
              <a:t>nstitutions </a:t>
            </a:r>
            <a:r>
              <a:rPr lang="en-IN" sz="2520" dirty="0" smtClean="0">
                <a:latin typeface="+mj-lt"/>
              </a:rPr>
              <a:t>Selected </a:t>
            </a:r>
            <a:r>
              <a:rPr lang="en-IN" sz="2520" dirty="0">
                <a:latin typeface="+mj-lt"/>
              </a:rPr>
              <a:t>under </a:t>
            </a:r>
            <a:r>
              <a:rPr lang="en-IN" sz="2520" b="1" dirty="0" smtClean="0">
                <a:solidFill>
                  <a:srgbClr val="F77618"/>
                </a:solidFill>
                <a:latin typeface="+mj-lt"/>
              </a:rPr>
              <a:t>Scheme </a:t>
            </a:r>
            <a:r>
              <a:rPr lang="en-IN" sz="2520" b="1" dirty="0" err="1">
                <a:solidFill>
                  <a:srgbClr val="F77618"/>
                </a:solidFill>
                <a:latin typeface="+mj-lt"/>
              </a:rPr>
              <a:t>Margdarshan</a:t>
            </a:r>
            <a:r>
              <a:rPr lang="en-IN" sz="2520" dirty="0">
                <a:latin typeface="+mj-lt"/>
              </a:rPr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3BC08281-7660-4068-934A-3BF4832416D8}"/>
              </a:ext>
            </a:extLst>
          </p:cNvPr>
          <p:cNvSpPr txBox="1">
            <a:spLocks/>
          </p:cNvSpPr>
          <p:nvPr/>
        </p:nvSpPr>
        <p:spPr>
          <a:xfrm>
            <a:off x="971790" y="3151216"/>
            <a:ext cx="3823373" cy="41184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sz="2520" dirty="0">
                <a:latin typeface="+mj-lt"/>
              </a:rPr>
              <a:t>Mandatory for all technical institutions to have their </a:t>
            </a:r>
            <a:r>
              <a:rPr lang="en-IN" sz="2520" b="1" dirty="0" smtClean="0">
                <a:solidFill>
                  <a:srgbClr val="F77618"/>
                </a:solidFill>
                <a:latin typeface="+mj-lt"/>
              </a:rPr>
              <a:t>100% </a:t>
            </a:r>
            <a:r>
              <a:rPr lang="en-IN" sz="2520" b="1" dirty="0">
                <a:solidFill>
                  <a:srgbClr val="F77618"/>
                </a:solidFill>
                <a:latin typeface="+mj-lt"/>
              </a:rPr>
              <a:t>programs </a:t>
            </a:r>
            <a:r>
              <a:rPr lang="en-IN" sz="2520" b="1" dirty="0" smtClean="0">
                <a:solidFill>
                  <a:srgbClr val="F77618"/>
                </a:solidFill>
                <a:latin typeface="+mj-lt"/>
              </a:rPr>
              <a:t>NBA/ NIRF </a:t>
            </a:r>
            <a:r>
              <a:rPr lang="en-IN" sz="2520" b="1" dirty="0">
                <a:solidFill>
                  <a:srgbClr val="F77618"/>
                </a:solidFill>
                <a:latin typeface="+mj-lt"/>
              </a:rPr>
              <a:t>accredited in </a:t>
            </a:r>
            <a:r>
              <a:rPr lang="en-IN" sz="2520" b="1" dirty="0" smtClean="0">
                <a:solidFill>
                  <a:srgbClr val="F77618"/>
                </a:solidFill>
                <a:latin typeface="+mj-lt"/>
              </a:rPr>
              <a:t>next Five </a:t>
            </a:r>
            <a:r>
              <a:rPr lang="en-IN" sz="2520" b="1" dirty="0">
                <a:solidFill>
                  <a:srgbClr val="F77618"/>
                </a:solidFill>
                <a:latin typeface="+mj-lt"/>
              </a:rPr>
              <a:t>years</a:t>
            </a:r>
            <a:r>
              <a:rPr lang="en-IN" sz="2520" dirty="0">
                <a:latin typeface="+mj-lt"/>
              </a:rPr>
              <a:t>, else no extension of approval will be granted.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3CC529F7-CFBC-40F3-A0C9-14AE6DEF04E5}"/>
              </a:ext>
            </a:extLst>
          </p:cNvPr>
          <p:cNvSpPr/>
          <p:nvPr/>
        </p:nvSpPr>
        <p:spPr>
          <a:xfrm>
            <a:off x="2384783" y="1773868"/>
            <a:ext cx="1218345" cy="1218345"/>
          </a:xfrm>
          <a:prstGeom prst="ellipse">
            <a:avLst/>
          </a:prstGeom>
          <a:solidFill>
            <a:srgbClr val="00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5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202861BD-0E38-4525-AE1C-0D360B9FA002}"/>
              </a:ext>
            </a:extLst>
          </p:cNvPr>
          <p:cNvSpPr/>
          <p:nvPr/>
        </p:nvSpPr>
        <p:spPr>
          <a:xfrm>
            <a:off x="6711653" y="1764073"/>
            <a:ext cx="1218345" cy="1218345"/>
          </a:xfrm>
          <a:prstGeom prst="ellipse">
            <a:avLst/>
          </a:prstGeom>
          <a:solidFill>
            <a:srgbClr val="00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5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35D0C7D5-2043-48BB-8203-E7D570403E76}"/>
              </a:ext>
            </a:extLst>
          </p:cNvPr>
          <p:cNvSpPr/>
          <p:nvPr/>
        </p:nvSpPr>
        <p:spPr>
          <a:xfrm>
            <a:off x="10889234" y="1764073"/>
            <a:ext cx="1218345" cy="1218345"/>
          </a:xfrm>
          <a:prstGeom prst="ellipse">
            <a:avLst/>
          </a:prstGeom>
          <a:solidFill>
            <a:srgbClr val="00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5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D80845A-5167-43BB-A7DA-B22CB18966A6}"/>
              </a:ext>
            </a:extLst>
          </p:cNvPr>
          <p:cNvGrpSpPr/>
          <p:nvPr/>
        </p:nvGrpSpPr>
        <p:grpSpPr>
          <a:xfrm>
            <a:off x="5013860" y="2030575"/>
            <a:ext cx="4444937" cy="4243465"/>
            <a:chOff x="4126525" y="1934308"/>
            <a:chExt cx="4234207" cy="4876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AD8016E3-45A7-4D63-A0D8-E0093B83FF9C}"/>
                </a:ext>
              </a:extLst>
            </p:cNvPr>
            <p:cNvCxnSpPr/>
            <p:nvPr/>
          </p:nvCxnSpPr>
          <p:spPr>
            <a:xfrm>
              <a:off x="4126525" y="1934308"/>
              <a:ext cx="0" cy="4876800"/>
            </a:xfrm>
            <a:prstGeom prst="line">
              <a:avLst/>
            </a:prstGeom>
            <a:ln>
              <a:solidFill>
                <a:srgbClr val="00AA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B9D73404-3F61-4D61-ADD5-021A329873D5}"/>
                </a:ext>
              </a:extLst>
            </p:cNvPr>
            <p:cNvCxnSpPr/>
            <p:nvPr/>
          </p:nvCxnSpPr>
          <p:spPr>
            <a:xfrm>
              <a:off x="8360732" y="1934308"/>
              <a:ext cx="0" cy="4876800"/>
            </a:xfrm>
            <a:prstGeom prst="line">
              <a:avLst/>
            </a:prstGeom>
            <a:ln>
              <a:solidFill>
                <a:srgbClr val="00AA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7ECB1C2-0AA1-44F2-9451-769609C67A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5517" y="2084602"/>
            <a:ext cx="596877" cy="5968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9B570DBE-0628-465A-A564-6C17989365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50848" y="2000606"/>
            <a:ext cx="739956" cy="7452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57A690AF-AACC-40DE-921A-A78F2D9D2A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25767" y="2000606"/>
            <a:ext cx="745279" cy="74527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F7F6FCA-A82A-43A0-BA6E-2185ED0C466E}"/>
              </a:ext>
            </a:extLst>
          </p:cNvPr>
          <p:cNvSpPr/>
          <p:nvPr/>
        </p:nvSpPr>
        <p:spPr>
          <a:xfrm>
            <a:off x="1100558" y="306696"/>
            <a:ext cx="1020475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MARGDARSHAK &amp; MARGDARSHAN</a:t>
            </a:r>
            <a:endParaRPr lang="en-IN" sz="4400" b="1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1190484" y="6754840"/>
            <a:ext cx="716211" cy="22616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0530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85110E-A93C-E24B-BA01-8EFF0EF70079}" type="slidenum">
              <a:rPr lang="en-US" sz="1102" b="1">
                <a:solidFill>
                  <a:schemeClr val="tx1"/>
                </a:solidFill>
                <a:latin typeface="+mn-lt"/>
              </a:rPr>
              <a:pPr/>
              <a:t>26</a:t>
            </a:fld>
            <a:endParaRPr lang="en-US" sz="1102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623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62685" y="5689961"/>
            <a:ext cx="71977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/>
          </a:p>
          <a:p>
            <a:r>
              <a:rPr lang="en-IN" sz="1800" dirty="0"/>
              <a:t>Courtesy :- https://www.google.com/amp/s/m.economictimes.com/jobs/indias-employability-rises-to-47-engineers-most-employable/amp_articleshow/66754055.cms</a:t>
            </a:r>
          </a:p>
          <a:p>
            <a:endParaRPr lang="en-IN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7462684" cy="71993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28" t="967" b="63284"/>
          <a:stretch/>
        </p:blipFill>
        <p:spPr>
          <a:xfrm>
            <a:off x="7462685" y="678425"/>
            <a:ext cx="6851420" cy="194399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462685" y="2522673"/>
            <a:ext cx="7197725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3200" dirty="0">
                <a:solidFill>
                  <a:srgbClr val="C00000"/>
                </a:solidFill>
              </a:rPr>
              <a:t>'India's employability rises to 47%; Engineers most employable' :  Around 57 per cent of the final-year engineering graduates were found to be employable, an increase of about five percentage points since last year, the report said. 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8510047" y="-146473"/>
            <a:ext cx="2774995" cy="1386534"/>
          </a:xfrm>
        </p:spPr>
        <p:txBody>
          <a:bodyPr>
            <a:normAutofit/>
          </a:bodyPr>
          <a:lstStyle/>
          <a:p>
            <a:r>
              <a:rPr lang="en-US" altLang="en-US" sz="5400" b="1" dirty="0" smtClean="0">
                <a:solidFill>
                  <a:srgbClr val="C00000"/>
                </a:solidFill>
                <a:latin typeface="+mn-lt"/>
                <a:ea typeface="+mn-ea"/>
                <a:cs typeface="Calibri" panose="020F0502020204030204" pitchFamily="34" charset="0"/>
              </a:rPr>
              <a:t>News</a:t>
            </a:r>
            <a:endParaRPr lang="en-US" altLang="en-US" sz="5400" b="1" dirty="0">
              <a:solidFill>
                <a:srgbClr val="C00000"/>
              </a:solidFill>
              <a:latin typeface="+mn-lt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55709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Image result for Startup India, standup In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87609" y="1812646"/>
            <a:ext cx="6000089" cy="428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19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00035" y="3609142"/>
            <a:ext cx="4987575" cy="2493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Title 1"/>
          <p:cNvSpPr>
            <a:spLocks noGrp="1"/>
          </p:cNvSpPr>
          <p:nvPr>
            <p:ph type="title"/>
          </p:nvPr>
        </p:nvSpPr>
        <p:spPr>
          <a:xfrm>
            <a:off x="3740055" y="1763165"/>
            <a:ext cx="5930088" cy="1199886"/>
          </a:xfrm>
        </p:spPr>
        <p:txBody>
          <a:bodyPr>
            <a:normAutofit fontScale="90000"/>
          </a:bodyPr>
          <a:lstStyle/>
          <a:p>
            <a:r>
              <a:rPr lang="en-IN" sz="6500" dirty="0"/>
              <a:t>Thank You</a:t>
            </a:r>
            <a:r>
              <a:rPr lang="en-IN" sz="3800" dirty="0"/>
              <a:t/>
            </a:r>
            <a:br>
              <a:rPr lang="en-IN" sz="3800" dirty="0"/>
            </a:br>
            <a:endParaRPr lang="en-IN" sz="3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900" y="96838"/>
            <a:ext cx="10795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17717DA-1DC4-4186-8770-A6D707F895A3}"/>
              </a:ext>
            </a:extLst>
          </p:cNvPr>
          <p:cNvSpPr txBox="1"/>
          <p:nvPr/>
        </p:nvSpPr>
        <p:spPr>
          <a:xfrm>
            <a:off x="1753931" y="184576"/>
            <a:ext cx="8291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rgbClr val="C00000"/>
                </a:solidFill>
              </a:rPr>
              <a:t>vcm@aicte-india.org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D3781F5-B6A4-49D4-8401-613A8B5E73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245525"/>
            <a:ext cx="1639019" cy="9537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BA05EE-BF51-4BC2-B973-87D78D385F0C}"/>
              </a:ext>
            </a:extLst>
          </p:cNvPr>
          <p:cNvSpPr txBox="1"/>
          <p:nvPr/>
        </p:nvSpPr>
        <p:spPr>
          <a:xfrm>
            <a:off x="2242869" y="6306920"/>
            <a:ext cx="10593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https://www.facebook.com/drmppoonia</a:t>
            </a:r>
          </a:p>
        </p:txBody>
      </p:sp>
    </p:spTree>
    <p:extLst>
      <p:ext uri="{BB962C8B-B14F-4D97-AF65-F5344CB8AC3E}">
        <p14:creationId xmlns:p14="http://schemas.microsoft.com/office/powerpoint/2010/main" xmlns="" val="731787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4564" y="862943"/>
            <a:ext cx="13454741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8" indent="-457188" algn="just">
              <a:buClr>
                <a:srgbClr val="FF0000"/>
              </a:buClr>
              <a:buSzPct val="125000"/>
              <a:buFont typeface="Wingdings" pitchFamily="2" charset="2"/>
              <a:buChar char="Ø"/>
              <a:defRPr/>
            </a:pPr>
            <a:r>
              <a:rPr lang="en-US" sz="3600" kern="0" dirty="0">
                <a:cs typeface="Times New Roman" charset="0"/>
              </a:rPr>
              <a:t>Lack fundamental knowledge of terminology, concepts, principles etc. in their own </a:t>
            </a:r>
            <a:r>
              <a:rPr lang="en-US" sz="3600" kern="0" dirty="0" smtClean="0">
                <a:cs typeface="Times New Roman" charset="0"/>
              </a:rPr>
              <a:t>disciplines</a:t>
            </a:r>
          </a:p>
          <a:p>
            <a:pPr algn="just">
              <a:buClr>
                <a:srgbClr val="FF0000"/>
              </a:buClr>
              <a:buSzPct val="125000"/>
              <a:defRPr/>
            </a:pPr>
            <a:r>
              <a:rPr lang="en-US" sz="3600" kern="0" dirty="0" smtClean="0">
                <a:cs typeface="Times New Roman" charset="0"/>
              </a:rPr>
              <a:t> </a:t>
            </a:r>
            <a:endParaRPr lang="en-US" sz="3600" kern="0" dirty="0">
              <a:cs typeface="Times New Roman" charset="0"/>
            </a:endParaRPr>
          </a:p>
          <a:p>
            <a:pPr marL="457188" indent="-457188" algn="just">
              <a:buClr>
                <a:srgbClr val="FF0000"/>
              </a:buClr>
              <a:buSzPct val="125000"/>
              <a:buFont typeface="Wingdings" pitchFamily="2" charset="2"/>
              <a:buChar char="Ø"/>
              <a:defRPr/>
            </a:pPr>
            <a:r>
              <a:rPr lang="en-US" sz="3600" kern="0" dirty="0">
                <a:cs typeface="Times New Roman" charset="0"/>
              </a:rPr>
              <a:t>Lack knowledge of current developments in their disciplines and technology </a:t>
            </a:r>
          </a:p>
          <a:p>
            <a:pPr marL="457188" indent="-457188" algn="just">
              <a:buClr>
                <a:srgbClr val="FF0000"/>
              </a:buClr>
              <a:buSzPct val="125000"/>
              <a:buFont typeface="Wingdings" pitchFamily="2" charset="2"/>
              <a:buChar char="Ø"/>
              <a:defRPr/>
            </a:pPr>
            <a:endParaRPr lang="en-US" sz="2800" kern="0" dirty="0" smtClean="0">
              <a:cs typeface="Times New Roman" charset="0"/>
            </a:endParaRPr>
          </a:p>
          <a:p>
            <a:pPr marL="457188" indent="-457188" algn="just">
              <a:buClr>
                <a:srgbClr val="FF0000"/>
              </a:buClr>
              <a:buSzPct val="125000"/>
              <a:buFont typeface="Wingdings" pitchFamily="2" charset="2"/>
              <a:buChar char="Ø"/>
              <a:defRPr/>
            </a:pPr>
            <a:r>
              <a:rPr lang="en-US" sz="3600" kern="0" dirty="0" smtClean="0">
                <a:cs typeface="Times New Roman" charset="0"/>
              </a:rPr>
              <a:t>Lack </a:t>
            </a:r>
            <a:r>
              <a:rPr lang="en-US" sz="3600" kern="0" dirty="0">
                <a:cs typeface="Times New Roman" charset="0"/>
              </a:rPr>
              <a:t>practical skills </a:t>
            </a:r>
          </a:p>
          <a:p>
            <a:pPr marL="457188" indent="-457188" algn="just">
              <a:buClr>
                <a:srgbClr val="FF0000"/>
              </a:buClr>
              <a:buSzPct val="125000"/>
              <a:buFont typeface="Wingdings" pitchFamily="2" charset="2"/>
              <a:buChar char="Ø"/>
              <a:defRPr/>
            </a:pPr>
            <a:endParaRPr lang="en-US" sz="2800" kern="0" dirty="0" smtClean="0">
              <a:cs typeface="Times New Roman" charset="0"/>
            </a:endParaRPr>
          </a:p>
          <a:p>
            <a:pPr marL="457188" indent="-457188" algn="just">
              <a:buClr>
                <a:srgbClr val="FF0000"/>
              </a:buClr>
              <a:buSzPct val="125000"/>
              <a:buFont typeface="Wingdings" pitchFamily="2" charset="2"/>
              <a:buChar char="Ø"/>
              <a:defRPr/>
            </a:pPr>
            <a:r>
              <a:rPr lang="en-US" sz="3600" kern="0" dirty="0" smtClean="0">
                <a:cs typeface="Times New Roman" charset="0"/>
              </a:rPr>
              <a:t>Unable </a:t>
            </a:r>
            <a:r>
              <a:rPr lang="en-US" sz="3600" kern="0" dirty="0">
                <a:cs typeface="Times New Roman" charset="0"/>
              </a:rPr>
              <a:t>to read engineering drawings </a:t>
            </a:r>
          </a:p>
          <a:p>
            <a:pPr marL="457188" indent="-457188" algn="just">
              <a:buClr>
                <a:srgbClr val="FF0000"/>
              </a:buClr>
              <a:buSzPct val="125000"/>
              <a:buFont typeface="Wingdings" pitchFamily="2" charset="2"/>
              <a:buChar char="Ø"/>
              <a:defRPr/>
            </a:pPr>
            <a:endParaRPr lang="en-US" sz="2800" kern="0" dirty="0" smtClean="0">
              <a:cs typeface="Times New Roman" charset="0"/>
            </a:endParaRPr>
          </a:p>
          <a:p>
            <a:pPr marL="457188" indent="-457188" algn="just">
              <a:buClr>
                <a:srgbClr val="FF0000"/>
              </a:buClr>
              <a:buSzPct val="125000"/>
              <a:buFont typeface="Wingdings" pitchFamily="2" charset="2"/>
              <a:buChar char="Ø"/>
              <a:defRPr/>
            </a:pPr>
            <a:r>
              <a:rPr lang="en-US" sz="3600" kern="0" dirty="0" smtClean="0">
                <a:cs typeface="Times New Roman" charset="0"/>
              </a:rPr>
              <a:t>Lack </a:t>
            </a:r>
            <a:r>
              <a:rPr lang="en-US" sz="3600" kern="0" dirty="0">
                <a:cs typeface="Times New Roman" charset="0"/>
              </a:rPr>
              <a:t>analytical ability, willingness to learn,  managerial skills and creativity </a:t>
            </a:r>
            <a:r>
              <a:rPr lang="en-US" sz="3600" kern="0" dirty="0" smtClean="0">
                <a:cs typeface="Times New Roman" charset="0"/>
              </a:rPr>
              <a:t>								</a:t>
            </a:r>
            <a:r>
              <a:rPr lang="en-US" sz="2000" kern="0" dirty="0" err="1" smtClean="0">
                <a:cs typeface="Times New Roman" charset="0"/>
              </a:rPr>
              <a:t>contd</a:t>
            </a:r>
            <a:r>
              <a:rPr lang="en-US" sz="2000" kern="0" dirty="0" smtClean="0">
                <a:cs typeface="Times New Roman" charset="0"/>
              </a:rPr>
              <a:t>….</a:t>
            </a:r>
            <a:endParaRPr lang="en-US" sz="3600" kern="0" dirty="0"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867" y="70254"/>
            <a:ext cx="1426588" cy="142658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00013" y="169676"/>
            <a:ext cx="11292460" cy="1386534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Industry Observations </a:t>
            </a:r>
            <a:endParaRPr lang="hi-IN" sz="4000" dirty="0"/>
          </a:p>
        </p:txBody>
      </p:sp>
    </p:spTree>
    <p:extLst>
      <p:ext uri="{BB962C8B-B14F-4D97-AF65-F5344CB8AC3E}">
        <p14:creationId xmlns:p14="http://schemas.microsoft.com/office/powerpoint/2010/main" xmlns="" val="288431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0101" y="1496842"/>
            <a:ext cx="1255106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1338" indent="-541338" algn="just">
              <a:buClr>
                <a:srgbClr val="FF0000"/>
              </a:buClr>
              <a:buSzPct val="125000"/>
              <a:buFont typeface="Wingdings" pitchFamily="2" charset="2"/>
              <a:buChar char="Ø"/>
              <a:defRPr/>
            </a:pPr>
            <a:r>
              <a:rPr lang="en-US" sz="3600" kern="0" dirty="0">
                <a:cs typeface="Times New Roman" charset="0"/>
              </a:rPr>
              <a:t>Lack  positive attitude and have become more materialistic</a:t>
            </a:r>
          </a:p>
          <a:p>
            <a:pPr marL="541338" indent="-541338" algn="just">
              <a:buClr>
                <a:srgbClr val="FF0000"/>
              </a:buClr>
              <a:buSzPct val="125000"/>
              <a:defRPr/>
            </a:pPr>
            <a:endParaRPr lang="en-US" sz="3600" kern="0" dirty="0">
              <a:cs typeface="Times New Roman" charset="0"/>
            </a:endParaRPr>
          </a:p>
          <a:p>
            <a:pPr marL="541338" indent="-541338" algn="just">
              <a:buClr>
                <a:srgbClr val="FF0000"/>
              </a:buClr>
              <a:buSzPct val="125000"/>
              <a:buFont typeface="Wingdings" pitchFamily="2" charset="2"/>
              <a:buChar char="Ø"/>
              <a:defRPr/>
            </a:pPr>
            <a:r>
              <a:rPr lang="en-US" sz="3600" kern="0" dirty="0">
                <a:cs typeface="Times New Roman" charset="0"/>
              </a:rPr>
              <a:t>Prefer to look for white collar jobs and Prefer to work in IT or </a:t>
            </a:r>
            <a:r>
              <a:rPr lang="en-US" sz="3600" kern="0" dirty="0" err="1">
                <a:cs typeface="Times New Roman" charset="0"/>
              </a:rPr>
              <a:t>ITeS</a:t>
            </a:r>
            <a:r>
              <a:rPr lang="en-US" sz="3600" kern="0" dirty="0">
                <a:cs typeface="Times New Roman" charset="0"/>
              </a:rPr>
              <a:t>  sector and do not continue in the core engineering branches</a:t>
            </a:r>
          </a:p>
          <a:p>
            <a:pPr marL="541338" indent="-541338" algn="just">
              <a:buClr>
                <a:srgbClr val="FF0000"/>
              </a:buClr>
              <a:buSzPct val="125000"/>
              <a:defRPr/>
            </a:pPr>
            <a:endParaRPr lang="en-US" sz="3600" kern="0" dirty="0">
              <a:cs typeface="Times New Roman" charset="0"/>
            </a:endParaRPr>
          </a:p>
          <a:p>
            <a:pPr marL="541338" indent="-541338" algn="just">
              <a:buClr>
                <a:srgbClr val="FF0000"/>
              </a:buClr>
              <a:buSzPct val="125000"/>
              <a:buFont typeface="Wingdings" pitchFamily="2" charset="2"/>
              <a:buChar char="Ø"/>
              <a:defRPr/>
            </a:pPr>
            <a:r>
              <a:rPr lang="en-US" sz="3600" kern="0" dirty="0">
                <a:cs typeface="Times New Roman" charset="0"/>
              </a:rPr>
              <a:t>Commitment</a:t>
            </a:r>
          </a:p>
          <a:p>
            <a:pPr marL="541338" indent="-541338" algn="just">
              <a:buClr>
                <a:srgbClr val="FF0000"/>
              </a:buClr>
              <a:buSzPct val="125000"/>
              <a:defRPr/>
            </a:pPr>
            <a:endParaRPr lang="en-US" sz="3600" kern="0" dirty="0">
              <a:cs typeface="Times New Roman" charset="0"/>
            </a:endParaRPr>
          </a:p>
          <a:p>
            <a:pPr marL="541338" indent="-541338" algn="just">
              <a:buClr>
                <a:srgbClr val="FF0000"/>
              </a:buClr>
              <a:buSzPct val="125000"/>
              <a:buFont typeface="Wingdings" pitchFamily="2" charset="2"/>
              <a:buChar char="Ø"/>
              <a:defRPr/>
            </a:pPr>
            <a:r>
              <a:rPr lang="en-US" sz="3600" kern="0" dirty="0">
                <a:cs typeface="Times New Roman" charset="0"/>
              </a:rPr>
              <a:t>Stability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867" y="70254"/>
            <a:ext cx="1426588" cy="142658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00013" y="169676"/>
            <a:ext cx="11292460" cy="1386534"/>
          </a:xfrm>
        </p:spPr>
        <p:txBody>
          <a:bodyPr>
            <a:no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Contd</a:t>
            </a:r>
            <a:r>
              <a:rPr lang="en-US" sz="2400" dirty="0" smtClean="0">
                <a:solidFill>
                  <a:srgbClr val="C00000"/>
                </a:solidFill>
              </a:rPr>
              <a:t>…</a:t>
            </a:r>
            <a:r>
              <a:rPr lang="en-US" sz="2800" b="1" dirty="0" smtClean="0">
                <a:solidFill>
                  <a:srgbClr val="C00000"/>
                </a:solidFill>
              </a:rPr>
              <a:t/>
            </a:r>
            <a:br>
              <a:rPr lang="en-US" sz="2800" b="1" dirty="0" smtClean="0">
                <a:solidFill>
                  <a:srgbClr val="C00000"/>
                </a:solidFill>
              </a:rPr>
            </a:br>
            <a:r>
              <a:rPr lang="en-US" sz="4000" b="1" dirty="0" smtClean="0">
                <a:solidFill>
                  <a:srgbClr val="C00000"/>
                </a:solidFill>
              </a:rPr>
              <a:t>Industry Observations </a:t>
            </a:r>
            <a:endParaRPr lang="hi-IN" sz="4000" dirty="0"/>
          </a:p>
        </p:txBody>
      </p:sp>
    </p:spTree>
    <p:extLst>
      <p:ext uri="{BB962C8B-B14F-4D97-AF65-F5344CB8AC3E}">
        <p14:creationId xmlns:p14="http://schemas.microsoft.com/office/powerpoint/2010/main" xmlns="" val="20447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165BB72C-28A4-4AA8-9350-E978D3769FBA}"/>
              </a:ext>
            </a:extLst>
          </p:cNvPr>
          <p:cNvGrpSpPr/>
          <p:nvPr/>
        </p:nvGrpSpPr>
        <p:grpSpPr>
          <a:xfrm>
            <a:off x="1255056" y="1271369"/>
            <a:ext cx="11549086" cy="5729752"/>
            <a:chOff x="446049" y="892099"/>
            <a:chExt cx="10314877" cy="5631364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xmlns="" id="{19B47A42-FE15-44B0-BB3C-E1FC86E49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3785" t="19791" r="13309" b="11458"/>
            <a:stretch>
              <a:fillRect/>
            </a:stretch>
          </p:blipFill>
          <p:spPr bwMode="auto">
            <a:xfrm>
              <a:off x="1523999" y="892099"/>
              <a:ext cx="9236927" cy="5631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xmlns="" id="{62E68398-06FF-4034-AA43-0E8B6AB675B6}"/>
                </a:ext>
              </a:extLst>
            </p:cNvPr>
            <p:cNvCxnSpPr/>
            <p:nvPr/>
          </p:nvCxnSpPr>
          <p:spPr>
            <a:xfrm flipH="1">
              <a:off x="2040674" y="3479179"/>
              <a:ext cx="2085277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30AE3D99-7C74-4AB5-8DE3-FC555397FCE1}"/>
                </a:ext>
              </a:extLst>
            </p:cNvPr>
            <p:cNvSpPr txBox="1"/>
            <p:nvPr/>
          </p:nvSpPr>
          <p:spPr>
            <a:xfrm>
              <a:off x="446049" y="3302208"/>
              <a:ext cx="1696844" cy="305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17" b="1" dirty="0"/>
                <a:t>Entrepreneurial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8422" y="63190"/>
            <a:ext cx="10153695" cy="1386534"/>
          </a:xfrm>
        </p:spPr>
        <p:txBody>
          <a:bodyPr>
            <a:normAutofit/>
          </a:bodyPr>
          <a:lstStyle/>
          <a:p>
            <a:r>
              <a:rPr lang="en-US" sz="6929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Industry </a:t>
            </a:r>
            <a:r>
              <a:rPr lang="en-US" sz="6929" b="1" dirty="0" err="1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Requirments</a:t>
            </a:r>
            <a:endParaRPr lang="hi-IN" sz="6929" b="1" dirty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8675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3327" t="20182" r="32706" b="15684"/>
          <a:stretch/>
        </p:blipFill>
        <p:spPr>
          <a:xfrm>
            <a:off x="0" y="92363"/>
            <a:ext cx="14400213" cy="710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530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0717" y="163655"/>
            <a:ext cx="12798778" cy="738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199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AICTE Quality Initiatives in Technical Education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290739" y="1009250"/>
            <a:ext cx="4457379" cy="544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59937">
              <a:defRPr/>
            </a:pPr>
            <a:r>
              <a:rPr lang="en-US" sz="2939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Revision of Curriculum</a:t>
            </a:r>
            <a:endParaRPr lang="en-IN" sz="293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87325" y="1082174"/>
            <a:ext cx="403413" cy="4034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87325" y="1631434"/>
            <a:ext cx="403413" cy="40341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90739" y="1558510"/>
            <a:ext cx="3175228" cy="544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939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Teacher Training</a:t>
            </a:r>
            <a:endParaRPr lang="en-IN" sz="293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87325" y="2180694"/>
            <a:ext cx="403413" cy="4034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99279" y="2107770"/>
            <a:ext cx="8018542" cy="544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939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Mandatory Induction program for students  </a:t>
            </a:r>
            <a:endParaRPr lang="en-IN" sz="293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87325" y="2686586"/>
            <a:ext cx="403413" cy="4034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97881" y="2613663"/>
            <a:ext cx="5798382" cy="544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939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Promoting Innovation/start-ups</a:t>
            </a:r>
            <a:endParaRPr lang="en-IN" sz="293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87325" y="3162923"/>
            <a:ext cx="403413" cy="40341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333720" y="3090000"/>
            <a:ext cx="3601315" cy="544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939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Internship Policy</a:t>
            </a:r>
            <a:endParaRPr lang="en-IN" sz="293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87325" y="3733093"/>
            <a:ext cx="403413" cy="40341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333720" y="3639259"/>
            <a:ext cx="3601315" cy="544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939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 Reforms</a:t>
            </a:r>
            <a:endParaRPr lang="en-IN" sz="293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87325" y="4222468"/>
            <a:ext cx="403413" cy="38522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333720" y="4155872"/>
            <a:ext cx="6399389" cy="9293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939" b="1" dirty="0">
                <a:latin typeface="Arial" panose="020B0604020202020204" pitchFamily="34" charset="0"/>
                <a:cs typeface="Arial" panose="020B0604020202020204" pitchFamily="34" charset="0"/>
              </a:rPr>
              <a:t>Mandatory accreditation</a:t>
            </a:r>
            <a:r>
              <a:rPr lang="en-IN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5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87325" y="4803305"/>
            <a:ext cx="403413" cy="38522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339386" y="4721286"/>
            <a:ext cx="3203120" cy="544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939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Perspective Plan</a:t>
            </a:r>
            <a:endParaRPr lang="en-IN" sz="293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33720" y="5237898"/>
            <a:ext cx="6596678" cy="544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939" b="1" dirty="0">
                <a:latin typeface="Arial" panose="020B0604020202020204" pitchFamily="34" charset="0"/>
                <a:cs typeface="Arial" panose="020B0604020202020204" pitchFamily="34" charset="0"/>
              </a:rPr>
              <a:t>Industry Readiness- Mandatory Cell</a:t>
            </a:r>
            <a:endParaRPr lang="en-IN" sz="2939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87325" y="5319917"/>
            <a:ext cx="403413" cy="38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8243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0487"/>
          <a:stretch/>
        </p:blipFill>
        <p:spPr>
          <a:xfrm>
            <a:off x="-1" y="0"/>
            <a:ext cx="14400213" cy="644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668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4222" y="418063"/>
            <a:ext cx="12535273" cy="5901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59937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3779" b="1" dirty="0" smtClean="0">
                <a:solidFill>
                  <a:srgbClr val="C00000"/>
                </a:solidFill>
                <a:latin typeface="Calibri" panose="020F0502020204030204"/>
                <a:cs typeface="Calibri" panose="020F0502020204030204" pitchFamily="34" charset="0"/>
              </a:rPr>
              <a:t> Training </a:t>
            </a:r>
            <a:r>
              <a:rPr lang="en-IN" sz="3779" b="1" dirty="0">
                <a:solidFill>
                  <a:srgbClr val="C00000"/>
                </a:solidFill>
                <a:latin typeface="Calibri" panose="020F0502020204030204"/>
                <a:cs typeface="Calibri" panose="020F0502020204030204" pitchFamily="34" charset="0"/>
              </a:rPr>
              <a:t>Modules During Induction of Teachers </a:t>
            </a:r>
          </a:p>
          <a:p>
            <a:pPr algn="just" defTabSz="959937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IN" sz="1890" b="1" dirty="0">
              <a:solidFill>
                <a:srgbClr val="5B9BD5"/>
              </a:solidFill>
              <a:latin typeface="Calibri" panose="020F0502020204030204"/>
              <a:cs typeface="Times New Roman" panose="02020603050405020304" pitchFamily="18" charset="0"/>
            </a:endParaRPr>
          </a:p>
          <a:p>
            <a:pPr marL="299980" indent="-299980" algn="just" defTabSz="959937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IN" sz="2520" b="1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General Orientation towards Technical Education</a:t>
            </a:r>
          </a:p>
          <a:p>
            <a:pPr marL="299980" indent="-299980" algn="just" defTabSz="959937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SzPct val="123000"/>
              <a:buFont typeface="Wingdings" panose="05000000000000000000" pitchFamily="2" charset="2"/>
              <a:buChar char="ü"/>
              <a:defRPr/>
            </a:pPr>
            <a:r>
              <a:rPr lang="en-IN" sz="2520" b="1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Inculcation of Values and Attitudes </a:t>
            </a:r>
          </a:p>
          <a:p>
            <a:pPr marL="299980" indent="-299980" algn="just" defTabSz="959937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SzPct val="123000"/>
              <a:buFont typeface="Wingdings" panose="05000000000000000000" pitchFamily="2" charset="2"/>
              <a:buChar char="ü"/>
              <a:defRPr/>
            </a:pPr>
            <a:r>
              <a:rPr lang="en-IN" sz="2520" b="1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Communication Skills </a:t>
            </a:r>
          </a:p>
          <a:p>
            <a:pPr marL="299980" indent="-299980" algn="just" defTabSz="959937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SzPct val="123000"/>
              <a:buFont typeface="Wingdings" panose="05000000000000000000" pitchFamily="2" charset="2"/>
              <a:buChar char="ü"/>
              <a:defRPr/>
            </a:pPr>
            <a:r>
              <a:rPr lang="en-IN" sz="2520" b="1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Instructional Planning &amp; Classroom Delivery</a:t>
            </a:r>
          </a:p>
          <a:p>
            <a:pPr marL="299980" indent="-299980" algn="just" defTabSz="959937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SzPct val="123000"/>
              <a:buFont typeface="Wingdings" panose="05000000000000000000" pitchFamily="2" charset="2"/>
              <a:buChar char="ü"/>
              <a:defRPr/>
            </a:pPr>
            <a:r>
              <a:rPr lang="en-IN" sz="2520" b="1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Technology Enabled Learning and Life-long Self-learning</a:t>
            </a:r>
          </a:p>
          <a:p>
            <a:pPr marL="299980" indent="-299980" algn="just" defTabSz="959937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SzPct val="123000"/>
              <a:buFont typeface="Wingdings" panose="05000000000000000000" pitchFamily="2" charset="2"/>
              <a:buChar char="ü"/>
              <a:defRPr/>
            </a:pPr>
            <a:r>
              <a:rPr lang="en-IN" sz="2520" b="1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Effective Modes of Student Evaluation</a:t>
            </a:r>
          </a:p>
          <a:p>
            <a:pPr marL="299980" indent="-299980" algn="just" defTabSz="959937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SzPct val="123000"/>
              <a:buFont typeface="Wingdings" panose="05000000000000000000" pitchFamily="2" charset="2"/>
              <a:buChar char="ü"/>
              <a:defRPr/>
            </a:pPr>
            <a:r>
              <a:rPr lang="en-IN" sz="2520" b="1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Creative Problem Solving, Innovation and Meaningful R &amp; D</a:t>
            </a:r>
          </a:p>
          <a:p>
            <a:pPr marL="299980" indent="-299980" algn="just" defTabSz="959937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SzPct val="123000"/>
              <a:buFont typeface="Wingdings" panose="05000000000000000000" pitchFamily="2" charset="2"/>
              <a:buChar char="ü"/>
              <a:defRPr/>
            </a:pPr>
            <a:r>
              <a:rPr lang="en-IN" sz="2520" b="1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Institutional Management &amp; Administrative Procedures</a:t>
            </a:r>
          </a:p>
          <a:p>
            <a:pPr algn="just" defTabSz="959937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SzPct val="123000"/>
              <a:defRPr/>
            </a:pPr>
            <a:endParaRPr lang="en-IN" sz="1890" b="1" dirty="0">
              <a:solidFill>
                <a:srgbClr val="C00000"/>
              </a:solidFill>
              <a:latin typeface="Calibri" panose="020F0502020204030204"/>
              <a:cs typeface="Times New Roman" panose="02020603050405020304" pitchFamily="18" charset="0"/>
            </a:endParaRPr>
          </a:p>
          <a:p>
            <a:pPr algn="just" defTabSz="959937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3779" b="1" dirty="0">
                <a:solidFill>
                  <a:srgbClr val="C00000"/>
                </a:solidFill>
                <a:latin typeface="Calibri" panose="020F0502020204030204"/>
                <a:cs typeface="Times New Roman" panose="02020603050405020304" pitchFamily="18" charset="0"/>
              </a:rPr>
              <a:t>2. Summer Internship</a:t>
            </a:r>
          </a:p>
          <a:p>
            <a:pPr algn="just" defTabSz="959937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IN" sz="3779" b="1" dirty="0">
                <a:solidFill>
                  <a:srgbClr val="C00000"/>
                </a:solidFill>
                <a:latin typeface="Calibri" panose="020F0502020204030204"/>
                <a:cs typeface="Times New Roman" panose="02020603050405020304" pitchFamily="18" charset="0"/>
              </a:rPr>
              <a:t>3. Mentored Teaching</a:t>
            </a:r>
          </a:p>
        </p:txBody>
      </p:sp>
    </p:spTree>
    <p:extLst>
      <p:ext uri="{BB962C8B-B14F-4D97-AF65-F5344CB8AC3E}">
        <p14:creationId xmlns:p14="http://schemas.microsoft.com/office/powerpoint/2010/main" xmlns="" val="382323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2280</TotalTime>
  <Words>558</Words>
  <Application>Microsoft Office PowerPoint</Application>
  <PresentationFormat>Custom</PresentationFormat>
  <Paragraphs>118</Paragraphs>
  <Slides>28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Facet</vt:lpstr>
      <vt:lpstr>Slide 1</vt:lpstr>
      <vt:lpstr>Slide 2</vt:lpstr>
      <vt:lpstr>Industry Observations </vt:lpstr>
      <vt:lpstr>Contd… Industry Observations </vt:lpstr>
      <vt:lpstr>Industry Requirments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Engineering College  Bikaner</vt:lpstr>
      <vt:lpstr>Slide 16</vt:lpstr>
      <vt:lpstr>Slide 17</vt:lpstr>
      <vt:lpstr>Slide 18</vt:lpstr>
      <vt:lpstr>Slide 19</vt:lpstr>
      <vt:lpstr>Slide 20</vt:lpstr>
      <vt:lpstr>Engineering College  Bikaner Society</vt:lpstr>
      <vt:lpstr>Slide 22</vt:lpstr>
      <vt:lpstr>Slide 23</vt:lpstr>
      <vt:lpstr>A tree is known by its fruits</vt:lpstr>
      <vt:lpstr>ECB IN 2010</vt:lpstr>
      <vt:lpstr>Slide 26</vt:lpstr>
      <vt:lpstr>News</vt:lpstr>
      <vt:lpstr>Thank You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VAIO</dc:creator>
  <cp:lastModifiedBy>Srikanth G</cp:lastModifiedBy>
  <cp:revision>343</cp:revision>
  <dcterms:created xsi:type="dcterms:W3CDTF">2017-08-31T04:03:59Z</dcterms:created>
  <dcterms:modified xsi:type="dcterms:W3CDTF">2019-10-22T05:26:10Z</dcterms:modified>
</cp:coreProperties>
</file>